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40" r:id="rId3"/>
    <p:sldId id="325" r:id="rId4"/>
    <p:sldId id="259" r:id="rId5"/>
    <p:sldId id="337" r:id="rId6"/>
    <p:sldId id="332" r:id="rId7"/>
    <p:sldId id="328" r:id="rId8"/>
    <p:sldId id="329" r:id="rId9"/>
    <p:sldId id="285" r:id="rId10"/>
    <p:sldId id="333" r:id="rId11"/>
    <p:sldId id="331" r:id="rId12"/>
    <p:sldId id="304" r:id="rId13"/>
    <p:sldId id="342" r:id="rId14"/>
    <p:sldId id="338" r:id="rId15"/>
    <p:sldId id="324" r:id="rId16"/>
    <p:sldId id="339" r:id="rId17"/>
    <p:sldId id="345" r:id="rId18"/>
    <p:sldId id="346" r:id="rId19"/>
    <p:sldId id="335" r:id="rId20"/>
    <p:sldId id="343" r:id="rId21"/>
    <p:sldId id="344" r:id="rId22"/>
    <p:sldId id="330"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xingbo" initials="8" lastIdx="2" clrIdx="0">
    <p:extLst>
      <p:ext uri="{19B8F6BF-5375-455C-9EA6-DF929625EA0E}">
        <p15:presenceInfo xmlns:p15="http://schemas.microsoft.com/office/powerpoint/2012/main" userId="linxingb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F85"/>
    <a:srgbClr val="4A6091"/>
    <a:srgbClr val="5B7A9B"/>
    <a:srgbClr val="1B3C6B"/>
    <a:srgbClr val="1C3D6D"/>
    <a:srgbClr val="00456F"/>
    <a:srgbClr val="E3EDF7"/>
    <a:srgbClr val="1F4E79"/>
    <a:srgbClr val="F8F8F8"/>
    <a:srgbClr val="DDE3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87" autoAdjust="0"/>
    <p:restoredTop sz="90137" autoAdjust="0"/>
  </p:normalViewPr>
  <p:slideViewPr>
    <p:cSldViewPr snapToGrid="0">
      <p:cViewPr varScale="1">
        <p:scale>
          <a:sx n="51" d="100"/>
          <a:sy n="51" d="100"/>
        </p:scale>
        <p:origin x="965" y="38"/>
      </p:cViewPr>
      <p:guideLst/>
    </p:cSldViewPr>
  </p:slideViewPr>
  <p:notesTextViewPr>
    <p:cViewPr>
      <p:scale>
        <a:sx n="1" d="1"/>
        <a:sy n="1" d="1"/>
      </p:scale>
      <p:origin x="0" y="0"/>
    </p:cViewPr>
  </p:notesTextViewPr>
  <p:sorterViewPr>
    <p:cViewPr>
      <p:scale>
        <a:sx n="66" d="100"/>
        <a:sy n="66" d="100"/>
      </p:scale>
      <p:origin x="0" y="-46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C4BDFF-792B-4B31-9A37-69DCB82E1EBE}" type="datetimeFigureOut">
              <a:rPr lang="ko-KR" altLang="en-US" smtClean="0"/>
              <a:t>2024-09-12</a:t>
            </a:fld>
            <a:endParaRPr lang="ko-KR"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ko-KR"/>
              <a:t>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ko-KR"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79203-9D16-421D-A410-A4C89794BA80}" type="slidenum">
              <a:rPr lang="ko-KR" altLang="en-US" smtClean="0"/>
              <a:t>‹#›</a:t>
            </a:fld>
            <a:endParaRPr lang="ko-KR" altLang="en-US"/>
          </a:p>
        </p:txBody>
      </p:sp>
    </p:spTree>
    <p:extLst>
      <p:ext uri="{BB962C8B-B14F-4D97-AF65-F5344CB8AC3E}">
        <p14:creationId xmlns:p14="http://schemas.microsoft.com/office/powerpoint/2010/main" val="3614885886"/>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4</a:t>
            </a:fld>
            <a:endParaRPr lang="ko-KR" altLang="en-US"/>
          </a:p>
        </p:txBody>
      </p:sp>
    </p:spTree>
    <p:extLst>
      <p:ext uri="{BB962C8B-B14F-4D97-AF65-F5344CB8AC3E}">
        <p14:creationId xmlns:p14="http://schemas.microsoft.com/office/powerpoint/2010/main" val="21177207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13</a:t>
            </a:fld>
            <a:endParaRPr lang="ko-KR" altLang="en-US"/>
          </a:p>
        </p:txBody>
      </p:sp>
    </p:spTree>
    <p:extLst>
      <p:ext uri="{BB962C8B-B14F-4D97-AF65-F5344CB8AC3E}">
        <p14:creationId xmlns:p14="http://schemas.microsoft.com/office/powerpoint/2010/main" val="4230316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6B879203-9D16-421D-A410-A4C89794BA80}" type="slidenum">
              <a:rPr lang="ko-KR" altLang="en-US" smtClean="0"/>
              <a:t>15</a:t>
            </a:fld>
            <a:endParaRPr lang="ko-KR" altLang="en-US"/>
          </a:p>
        </p:txBody>
      </p:sp>
    </p:spTree>
    <p:extLst>
      <p:ext uri="{BB962C8B-B14F-4D97-AF65-F5344CB8AC3E}">
        <p14:creationId xmlns:p14="http://schemas.microsoft.com/office/powerpoint/2010/main" val="1325256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6B879203-9D16-421D-A410-A4C89794BA80}" type="slidenum">
              <a:rPr lang="ko-KR" altLang="en-US" smtClean="0"/>
              <a:t>16</a:t>
            </a:fld>
            <a:endParaRPr lang="ko-KR" altLang="en-US"/>
          </a:p>
        </p:txBody>
      </p:sp>
    </p:spTree>
    <p:extLst>
      <p:ext uri="{BB962C8B-B14F-4D97-AF65-F5344CB8AC3E}">
        <p14:creationId xmlns:p14="http://schemas.microsoft.com/office/powerpoint/2010/main" val="3120588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a typeface="微软雅黑" panose="020B0503020204020204" pitchFamily="34" charset="-122"/>
              </a:rPr>
              <a:t>关键回答为什么？会员第一理念，通过成本控制，价格优势和质量可控下保证市场竞争力</a:t>
            </a:r>
            <a:endParaRPr lang="en-US" altLang="zh-CN" dirty="0">
              <a:ea typeface="微软雅黑" panose="020B0503020204020204" pitchFamily="34" charset="-122"/>
            </a:endParaRPr>
          </a:p>
          <a:p>
            <a:r>
              <a:rPr lang="zh-CN" altLang="en-US" dirty="0">
                <a:ea typeface="微软雅黑" panose="020B0503020204020204" pitchFamily="34" charset="-122"/>
              </a:rPr>
              <a:t>如何留住会员？可控成本基础上保证提供优质</a:t>
            </a:r>
            <a:endParaRPr lang="en-US" altLang="zh-CN" dirty="0">
              <a:ea typeface="微软雅黑" panose="020B0503020204020204" pitchFamily="34" charset="-122"/>
            </a:endParaRPr>
          </a:p>
          <a:p>
            <a:r>
              <a:rPr lang="zh-CN" altLang="en-US" dirty="0">
                <a:ea typeface="微软雅黑" panose="020B0503020204020204" pitchFamily="34" charset="-122"/>
              </a:rPr>
              <a:t>（需要提到竞争者）</a:t>
            </a:r>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17</a:t>
            </a:fld>
            <a:endParaRPr lang="ko-KR" altLang="en-US"/>
          </a:p>
        </p:txBody>
      </p:sp>
    </p:spTree>
    <p:extLst>
      <p:ext uri="{BB962C8B-B14F-4D97-AF65-F5344CB8AC3E}">
        <p14:creationId xmlns:p14="http://schemas.microsoft.com/office/powerpoint/2010/main" val="3612898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a typeface="微软雅黑" panose="020B0503020204020204" pitchFamily="34" charset="-122"/>
              </a:rPr>
              <a:t>关键回答为什么？会员第一理念，通过成本控制，价格优势和质量可控下保证市场竞争力</a:t>
            </a:r>
            <a:endParaRPr lang="en-US" altLang="zh-CN" dirty="0">
              <a:ea typeface="微软雅黑" panose="020B0503020204020204" pitchFamily="34" charset="-122"/>
            </a:endParaRPr>
          </a:p>
          <a:p>
            <a:r>
              <a:rPr lang="zh-CN" altLang="en-US" dirty="0">
                <a:ea typeface="微软雅黑" panose="020B0503020204020204" pitchFamily="34" charset="-122"/>
              </a:rPr>
              <a:t>如何留住会员？可控成本基础上保证提供优质</a:t>
            </a:r>
            <a:endParaRPr lang="en-US" altLang="zh-CN" dirty="0">
              <a:ea typeface="微软雅黑" panose="020B0503020204020204" pitchFamily="34" charset="-122"/>
            </a:endParaRPr>
          </a:p>
          <a:p>
            <a:r>
              <a:rPr lang="zh-CN" altLang="en-US" dirty="0">
                <a:ea typeface="微软雅黑" panose="020B0503020204020204" pitchFamily="34" charset="-122"/>
              </a:rPr>
              <a:t>（需要提到竞争者）</a:t>
            </a:r>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18</a:t>
            </a:fld>
            <a:endParaRPr lang="ko-KR" altLang="en-US"/>
          </a:p>
        </p:txBody>
      </p:sp>
    </p:spTree>
    <p:extLst>
      <p:ext uri="{BB962C8B-B14F-4D97-AF65-F5344CB8AC3E}">
        <p14:creationId xmlns:p14="http://schemas.microsoft.com/office/powerpoint/2010/main" val="8002418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ko-KR" dirty="0">
                <a:latin typeface="Microsoft YaHei" panose="020B0503020204020204" pitchFamily="34" charset="-122"/>
                <a:ea typeface="Microsoft YaHei" panose="020B0503020204020204" pitchFamily="34" charset="-122"/>
                <a:cs typeface="Times New Roman" panose="02020603050405020304" pitchFamily="18" charset="0"/>
              </a:rPr>
              <a:t>通过改进一系列生产经营过程中的细节活动，来减少非增值活动，消除原材料浪费，</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r>
              <a:rPr lang="zh-CN" altLang="ko-KR" dirty="0">
                <a:latin typeface="Microsoft YaHei" panose="020B0503020204020204" pitchFamily="34" charset="-122"/>
                <a:ea typeface="Microsoft YaHei" panose="020B0503020204020204" pitchFamily="34" charset="-122"/>
                <a:cs typeface="Times New Roman" panose="02020603050405020304" pitchFamily="18" charset="0"/>
              </a:rPr>
              <a:t>改进操作程序，提高产品质量，缩短产品生产时间，不断激励员工，从而逐渐实现企业的成本控制目标</a:t>
            </a:r>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19</a:t>
            </a:fld>
            <a:endParaRPr lang="ko-KR" altLang="en-US"/>
          </a:p>
        </p:txBody>
      </p:sp>
    </p:spTree>
    <p:extLst>
      <p:ext uri="{BB962C8B-B14F-4D97-AF65-F5344CB8AC3E}">
        <p14:creationId xmlns:p14="http://schemas.microsoft.com/office/powerpoint/2010/main" val="1433562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以下的点和成本控制（会员制）需要有关联</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需要体现相关性</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1.</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经济效益（利润）</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2.</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社会效应（品牌）</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171450" indent="-171450">
              <a:buFontTx/>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固定会员，减少营销成本</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171450" indent="-171450">
              <a:buFontTx/>
              <a:buChar char="-"/>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会员收入占营业收入占比多少？</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171450" indent="-171450">
              <a:buFontTx/>
              <a:buChar char="-"/>
            </a:pP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20</a:t>
            </a:fld>
            <a:endParaRPr lang="ko-KR" altLang="en-US"/>
          </a:p>
        </p:txBody>
      </p:sp>
    </p:spTree>
    <p:extLst>
      <p:ext uri="{BB962C8B-B14F-4D97-AF65-F5344CB8AC3E}">
        <p14:creationId xmlns:p14="http://schemas.microsoft.com/office/powerpoint/2010/main" val="2094150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ea typeface="微软雅黑" panose="020B0503020204020204" pitchFamily="34" charset="-122"/>
              </a:rPr>
              <a:t>品牌和会员制的关系</a:t>
            </a:r>
            <a:endParaRPr lang="en-US" altLang="zh-CN" dirty="0">
              <a:ea typeface="微软雅黑" panose="020B0503020204020204" pitchFamily="34" charset="-122"/>
            </a:endParaRPr>
          </a:p>
          <a:p>
            <a:pPr marL="171450" indent="-171450">
              <a:buFontTx/>
              <a:buChar char="-"/>
            </a:pPr>
            <a:r>
              <a:rPr lang="zh-CN" altLang="en-US" dirty="0">
                <a:ea typeface="微软雅黑" panose="020B0503020204020204" pitchFamily="34" charset="-122"/>
              </a:rPr>
              <a:t>需要比较会员数量</a:t>
            </a:r>
            <a:endParaRPr lang="en-US" altLang="zh-CN" dirty="0">
              <a:ea typeface="微软雅黑" panose="020B0503020204020204" pitchFamily="34" charset="-122"/>
            </a:endParaRPr>
          </a:p>
          <a:p>
            <a:pPr marL="171450" indent="-171450">
              <a:buFontTx/>
              <a:buChar char="-"/>
            </a:pPr>
            <a:r>
              <a:rPr lang="zh-CN" altLang="en-US" dirty="0">
                <a:ea typeface="微软雅黑" panose="020B0503020204020204" pitchFamily="34" charset="-122"/>
              </a:rPr>
              <a:t>成本控制和会员制有关？</a:t>
            </a:r>
            <a:endParaRPr lang="en-US" altLang="zh-CN" dirty="0">
              <a:ea typeface="微软雅黑" panose="020B0503020204020204" pitchFamily="34" charset="-122"/>
            </a:endParaRPr>
          </a:p>
          <a:p>
            <a:pPr marL="171450" indent="-171450">
              <a:buFontTx/>
              <a:buChar char="-"/>
            </a:pPr>
            <a:endParaRPr lang="en-US" altLang="ko-KR" dirty="0"/>
          </a:p>
          <a:p>
            <a:pPr marL="0" indent="0">
              <a:buFontTx/>
              <a:buNone/>
            </a:pPr>
            <a:r>
              <a:rPr lang="zh-CN" altLang="en-US" dirty="0">
                <a:ea typeface="微软雅黑" panose="020B0503020204020204" pitchFamily="34" charset="-122"/>
              </a:rPr>
              <a:t>这排名是全球的吗？（中国的？）</a:t>
            </a:r>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21</a:t>
            </a:fld>
            <a:endParaRPr lang="ko-KR" altLang="en-US"/>
          </a:p>
        </p:txBody>
      </p:sp>
    </p:spTree>
    <p:extLst>
      <p:ext uri="{BB962C8B-B14F-4D97-AF65-F5344CB8AC3E}">
        <p14:creationId xmlns:p14="http://schemas.microsoft.com/office/powerpoint/2010/main" val="15456481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5</a:t>
            </a:fld>
            <a:endParaRPr lang="ko-KR" altLang="en-US"/>
          </a:p>
        </p:txBody>
      </p:sp>
    </p:spTree>
    <p:extLst>
      <p:ext uri="{BB962C8B-B14F-4D97-AF65-F5344CB8AC3E}">
        <p14:creationId xmlns:p14="http://schemas.microsoft.com/office/powerpoint/2010/main" val="4093088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6</a:t>
            </a:fld>
            <a:endParaRPr lang="ko-KR" altLang="en-US"/>
          </a:p>
        </p:txBody>
      </p:sp>
    </p:spTree>
    <p:extLst>
      <p:ext uri="{BB962C8B-B14F-4D97-AF65-F5344CB8AC3E}">
        <p14:creationId xmlns:p14="http://schemas.microsoft.com/office/powerpoint/2010/main" val="23368380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7</a:t>
            </a:fld>
            <a:endParaRPr lang="ko-KR" altLang="en-US"/>
          </a:p>
        </p:txBody>
      </p:sp>
    </p:spTree>
    <p:extLst>
      <p:ext uri="{BB962C8B-B14F-4D97-AF65-F5344CB8AC3E}">
        <p14:creationId xmlns:p14="http://schemas.microsoft.com/office/powerpoint/2010/main" val="543194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ko-KR" sz="1200" b="1" kern="1200" dirty="0">
                <a:solidFill>
                  <a:schemeClr val="tx1"/>
                </a:solidFill>
                <a:effectLst/>
                <a:latin typeface="+mn-lt"/>
                <a:ea typeface="微软雅黑" panose="020B0503020204020204" pitchFamily="34" charset="-122"/>
                <a:cs typeface="+mn-cs"/>
              </a:rPr>
              <a:t>其次是商品采购成本</a:t>
            </a:r>
            <a:r>
              <a:rPr lang="zh-CN" altLang="ko-KR" sz="1200" kern="1200" dirty="0">
                <a:solidFill>
                  <a:schemeClr val="tx1"/>
                </a:solidFill>
                <a:effectLst/>
                <a:latin typeface="+mn-lt"/>
                <a:ea typeface="微软雅黑" panose="020B0503020204020204" pitchFamily="34" charset="-122"/>
                <a:cs typeface="+mn-cs"/>
              </a:rPr>
              <a:t>，山姆严格把关采购环节，优选精简</a:t>
            </a:r>
            <a:r>
              <a:rPr lang="en-US" altLang="ko-KR" sz="1200" kern="1200" dirty="0">
                <a:solidFill>
                  <a:schemeClr val="tx1"/>
                </a:solidFill>
                <a:effectLst/>
                <a:latin typeface="+mn-lt"/>
                <a:ea typeface="+mn-ea"/>
                <a:cs typeface="+mn-cs"/>
              </a:rPr>
              <a:t>SKU</a:t>
            </a:r>
            <a:r>
              <a:rPr lang="zh-CN" altLang="ko-KR" sz="1200" kern="1200" dirty="0">
                <a:solidFill>
                  <a:schemeClr val="tx1"/>
                </a:solidFill>
                <a:effectLst/>
                <a:latin typeface="+mn-lt"/>
                <a:ea typeface="微软雅黑" panose="020B0503020204020204" pitchFamily="34" charset="-122"/>
                <a:cs typeface="+mn-cs"/>
              </a:rPr>
              <a:t>，单品战略。山姆凭借</a:t>
            </a:r>
            <a:r>
              <a:rPr lang="en-US" altLang="ko-KR" sz="1200" kern="1200" dirty="0">
                <a:solidFill>
                  <a:schemeClr val="tx1"/>
                </a:solidFill>
                <a:effectLst/>
                <a:latin typeface="+mn-lt"/>
                <a:ea typeface="+mn-ea"/>
                <a:cs typeface="+mn-cs"/>
              </a:rPr>
              <a:t>20</a:t>
            </a:r>
            <a:r>
              <a:rPr lang="zh-CN" altLang="ko-KR" sz="1200" kern="1200" dirty="0">
                <a:solidFill>
                  <a:schemeClr val="tx1"/>
                </a:solidFill>
                <a:effectLst/>
                <a:latin typeface="+mn-lt"/>
                <a:ea typeface="微软雅黑" panose="020B0503020204020204" pitchFamily="34" charset="-122"/>
                <a:cs typeface="+mn-cs"/>
              </a:rPr>
              <a:t>多年在中国市场累积的经验，分析会员需求与喜好，挑选商品种类。并且山姆实际售卖商品只有约</a:t>
            </a:r>
            <a:r>
              <a:rPr lang="en-US" altLang="ko-KR" sz="1200" kern="1200" dirty="0">
                <a:solidFill>
                  <a:schemeClr val="tx1"/>
                </a:solidFill>
                <a:effectLst/>
                <a:latin typeface="+mn-lt"/>
                <a:ea typeface="+mn-ea"/>
                <a:cs typeface="+mn-cs"/>
              </a:rPr>
              <a:t>4000</a:t>
            </a:r>
            <a:r>
              <a:rPr lang="zh-CN" altLang="ko-KR" sz="1200" kern="1200" dirty="0">
                <a:solidFill>
                  <a:schemeClr val="tx1"/>
                </a:solidFill>
                <a:effectLst/>
                <a:latin typeface="+mn-lt"/>
                <a:ea typeface="微软雅黑" panose="020B0503020204020204" pitchFamily="34" charset="-122"/>
                <a:cs typeface="+mn-cs"/>
              </a:rPr>
              <a:t>余种，每一个品种都是利用自身强大的全球采购体系和供应链来精选的商品。 目前山姆会员商店有约</a:t>
            </a:r>
            <a:r>
              <a:rPr lang="en-US" altLang="ko-KR" sz="1200" kern="1200" dirty="0">
                <a:solidFill>
                  <a:schemeClr val="tx1"/>
                </a:solidFill>
                <a:effectLst/>
                <a:latin typeface="+mn-lt"/>
                <a:ea typeface="+mn-ea"/>
                <a:cs typeface="+mn-cs"/>
              </a:rPr>
              <a:t>600</a:t>
            </a:r>
            <a:r>
              <a:rPr lang="zh-CN" altLang="ko-KR" sz="1200" kern="1200" dirty="0">
                <a:solidFill>
                  <a:schemeClr val="tx1"/>
                </a:solidFill>
                <a:effectLst/>
                <a:latin typeface="+mn-lt"/>
                <a:ea typeface="微软雅黑" panose="020B0503020204020204" pitchFamily="34" charset="-122"/>
                <a:cs typeface="+mn-cs"/>
              </a:rPr>
              <a:t>种⾃有品牌</a:t>
            </a:r>
            <a:r>
              <a:rPr lang="en-US" altLang="ko-KR" sz="1200" kern="1200" dirty="0">
                <a:solidFill>
                  <a:schemeClr val="tx1"/>
                </a:solidFill>
                <a:effectLst/>
                <a:latin typeface="+mn-lt"/>
                <a:ea typeface="+mn-ea"/>
                <a:cs typeface="+mn-cs"/>
              </a:rPr>
              <a:t>Member’ s Mark</a:t>
            </a:r>
            <a:r>
              <a:rPr lang="zh-CN" altLang="ko-KR" sz="1200" kern="1200" dirty="0">
                <a:solidFill>
                  <a:schemeClr val="tx1"/>
                </a:solidFill>
                <a:effectLst/>
                <a:latin typeface="+mn-lt"/>
                <a:ea typeface="微软雅黑" panose="020B0503020204020204" pitchFamily="34" charset="-122"/>
                <a:cs typeface="+mn-cs"/>
              </a:rPr>
              <a:t>商品，独家商品占</a:t>
            </a:r>
            <a:r>
              <a:rPr lang="en-US" altLang="ko-KR" sz="1200" kern="1200" dirty="0">
                <a:solidFill>
                  <a:schemeClr val="tx1"/>
                </a:solidFill>
                <a:effectLst/>
                <a:latin typeface="+mn-lt"/>
                <a:ea typeface="+mn-ea"/>
                <a:cs typeface="+mn-cs"/>
              </a:rPr>
              <a:t>20%~30%</a:t>
            </a:r>
            <a:r>
              <a:rPr lang="zh-CN" altLang="ko-KR" sz="1200" kern="1200" dirty="0">
                <a:solidFill>
                  <a:schemeClr val="tx1"/>
                </a:solidFill>
                <a:effectLst/>
                <a:latin typeface="+mn-lt"/>
                <a:ea typeface="微软雅黑" panose="020B0503020204020204" pitchFamily="34" charset="-122"/>
                <a:cs typeface="+mn-cs"/>
              </a:rPr>
              <a:t>，未来希望自有品牌商品可达</a:t>
            </a:r>
            <a:r>
              <a:rPr lang="en-US" altLang="ko-KR" sz="1200" kern="1200" dirty="0">
                <a:solidFill>
                  <a:schemeClr val="tx1"/>
                </a:solidFill>
                <a:effectLst/>
                <a:latin typeface="+mn-lt"/>
                <a:ea typeface="+mn-ea"/>
                <a:cs typeface="+mn-cs"/>
              </a:rPr>
              <a:t>700~800</a:t>
            </a:r>
            <a:r>
              <a:rPr lang="zh-CN" altLang="ko-KR" sz="1200" kern="1200" dirty="0">
                <a:solidFill>
                  <a:schemeClr val="tx1"/>
                </a:solidFill>
                <a:effectLst/>
                <a:latin typeface="+mn-lt"/>
                <a:ea typeface="微软雅黑" panose="020B0503020204020204" pitchFamily="34" charset="-122"/>
                <a:cs typeface="+mn-cs"/>
              </a:rPr>
              <a:t>种。减少商品数量、提高商品本身质量可实现提高单品的采购量。只要单品的采购量足够大，山姆与供应商的谈判中获得更高的议价能力和话语权，从而拿到优质且低价的商品，形成良性循环。</a:t>
            </a:r>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8</a:t>
            </a:fld>
            <a:endParaRPr lang="ko-KR" altLang="en-US"/>
          </a:p>
        </p:txBody>
      </p:sp>
    </p:spTree>
    <p:extLst>
      <p:ext uri="{BB962C8B-B14F-4D97-AF65-F5344CB8AC3E}">
        <p14:creationId xmlns:p14="http://schemas.microsoft.com/office/powerpoint/2010/main" val="4291452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ko-KR" sz="1200" b="1" kern="1200" dirty="0">
                <a:solidFill>
                  <a:schemeClr val="tx1"/>
                </a:solidFill>
                <a:effectLst/>
                <a:latin typeface="+mn-lt"/>
                <a:ea typeface="微软雅黑" panose="020B0503020204020204" pitchFamily="34" charset="-122"/>
                <a:cs typeface="+mn-cs"/>
              </a:rPr>
              <a:t>然后是物流成本</a:t>
            </a:r>
            <a:r>
              <a:rPr lang="zh-CN" altLang="ko-KR" sz="1200" kern="1200" dirty="0">
                <a:solidFill>
                  <a:schemeClr val="tx1"/>
                </a:solidFill>
                <a:effectLst/>
                <a:latin typeface="+mn-lt"/>
                <a:ea typeface="微软雅黑" panose="020B0503020204020204" pitchFamily="34" charset="-122"/>
                <a:cs typeface="+mn-cs"/>
              </a:rPr>
              <a:t>，除自营电商，山姆还与京东签订协议，将山姆会员店开在了京东官方旗舰店，利用京东自营配送网络提高商品物流效率，降低物流成本。</a:t>
            </a:r>
            <a:r>
              <a:rPr lang="zh-CN" altLang="ko-KR" dirty="0">
                <a:latin typeface="Microsoft YaHei" panose="020B0503020204020204" pitchFamily="34" charset="-122"/>
                <a:ea typeface="Microsoft YaHei" panose="020B0503020204020204" pitchFamily="34" charset="-122"/>
                <a:cs typeface="Times New Roman" panose="02020603050405020304" pitchFamily="18" charset="0"/>
              </a:rPr>
              <a:t>深圳的⼭姆已正式上线京东到家，成为⾸个⼊驻京东到家的付费会员制商家。</a:t>
            </a:r>
            <a:r>
              <a:rPr lang="zh-CN" altLang="ko-KR" dirty="0">
                <a:latin typeface="Microsoft YaHei" panose="020B0503020204020204" pitchFamily="34" charset="-122"/>
                <a:ea typeface="Microsoft YaHei" panose="020B0503020204020204" pitchFamily="34" charset="-122"/>
              </a:rPr>
              <a:t>⾼品质⽣鲜的⼀⼩时送达需求，该合作末来还将延伸⾄更多全国重点城市，⼤幅扩⼤⼭姆在这些城市的覆盖范国。</a:t>
            </a:r>
            <a:r>
              <a:rPr lang="zh-CN" altLang="ko-KR" sz="1200" kern="1200" dirty="0">
                <a:solidFill>
                  <a:schemeClr val="tx1"/>
                </a:solidFill>
                <a:effectLst/>
                <a:latin typeface="+mn-lt"/>
                <a:ea typeface="微软雅黑" panose="020B0503020204020204" pitchFamily="34" charset="-122"/>
                <a:cs typeface="+mn-cs"/>
              </a:rPr>
              <a:t>山姆与京东到家的合作模式深受会员欢迎，山姆在京东到家上的销售额日环比增幅平均达到</a:t>
            </a:r>
            <a:r>
              <a:rPr lang="en-US" altLang="ko-KR" sz="1200" kern="1200" dirty="0">
                <a:solidFill>
                  <a:schemeClr val="tx1"/>
                </a:solidFill>
                <a:effectLst/>
                <a:latin typeface="+mn-lt"/>
                <a:ea typeface="+mn-ea"/>
                <a:cs typeface="+mn-cs"/>
              </a:rPr>
              <a:t>40%</a:t>
            </a:r>
            <a:r>
              <a:rPr lang="zh-CN" altLang="ko-KR" sz="1200" kern="1200" dirty="0">
                <a:solidFill>
                  <a:schemeClr val="tx1"/>
                </a:solidFill>
                <a:effectLst/>
                <a:latin typeface="+mn-lt"/>
                <a:ea typeface="微软雅黑" panose="020B0503020204020204" pitchFamily="34" charset="-122"/>
                <a:cs typeface="+mn-cs"/>
              </a:rPr>
              <a:t>以上，客单价是业内同类服务的了倍，平均配送时间只有</a:t>
            </a:r>
            <a:r>
              <a:rPr lang="en-US" altLang="ko-KR" sz="1200" kern="1200" dirty="0">
                <a:solidFill>
                  <a:schemeClr val="tx1"/>
                </a:solidFill>
                <a:effectLst/>
                <a:latin typeface="+mn-lt"/>
                <a:ea typeface="+mn-ea"/>
                <a:cs typeface="+mn-cs"/>
              </a:rPr>
              <a:t>40</a:t>
            </a:r>
            <a:r>
              <a:rPr lang="zh-CN" altLang="ko-KR" sz="1200" kern="1200" dirty="0">
                <a:solidFill>
                  <a:schemeClr val="tx1"/>
                </a:solidFill>
                <a:effectLst/>
                <a:latin typeface="+mn-lt"/>
                <a:ea typeface="微软雅黑" panose="020B0503020204020204" pitchFamily="34" charset="-122"/>
                <a:cs typeface="+mn-cs"/>
              </a:rPr>
              <a:t>分钟左右。</a:t>
            </a:r>
            <a:endParaRPr lang="ko-KR" altLang="ko-K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9</a:t>
            </a:fld>
            <a:endParaRPr lang="ko-KR" altLang="en-US"/>
          </a:p>
        </p:txBody>
      </p:sp>
    </p:spTree>
    <p:extLst>
      <p:ext uri="{BB962C8B-B14F-4D97-AF65-F5344CB8AC3E}">
        <p14:creationId xmlns:p14="http://schemas.microsoft.com/office/powerpoint/2010/main" val="3483209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zh-CN" altLang="ko-KR" sz="1200" kern="1200" dirty="0">
                <a:solidFill>
                  <a:schemeClr val="tx1"/>
                </a:solidFill>
                <a:effectLst/>
                <a:latin typeface="+mn-lt"/>
                <a:ea typeface="微软雅黑" panose="020B0503020204020204" pitchFamily="34" charset="-122"/>
                <a:cs typeface="+mn-cs"/>
              </a:rPr>
              <a:t>山姆会员店积极尝试与政府合作，引进本地商品采购力度，加快资金和技术投入发展供应链，能引进更多优质本土化商品，在减少采购成本的同时也节约了物流成本。</a:t>
            </a:r>
            <a:endParaRPr lang="ko-KR" altLang="ko-KR"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10</a:t>
            </a:fld>
            <a:endParaRPr lang="ko-KR" altLang="en-US"/>
          </a:p>
        </p:txBody>
      </p:sp>
    </p:spTree>
    <p:extLst>
      <p:ext uri="{BB962C8B-B14F-4D97-AF65-F5344CB8AC3E}">
        <p14:creationId xmlns:p14="http://schemas.microsoft.com/office/powerpoint/2010/main" val="1314995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zh-CN" altLang="ko-KR" sz="1200" b="1" kern="1200" dirty="0">
                <a:solidFill>
                  <a:schemeClr val="tx1"/>
                </a:solidFill>
                <a:effectLst/>
                <a:latin typeface="+mn-lt"/>
                <a:ea typeface="微软雅黑" panose="020B0503020204020204" pitchFamily="34" charset="-122"/>
                <a:cs typeface="+mn-cs"/>
              </a:rPr>
              <a:t>接着是包装和仓储成本</a:t>
            </a:r>
            <a:r>
              <a:rPr lang="zh-CN" altLang="ko-KR" sz="1200" kern="1200" dirty="0">
                <a:solidFill>
                  <a:schemeClr val="tx1"/>
                </a:solidFill>
                <a:effectLst/>
                <a:latin typeface="+mn-lt"/>
                <a:ea typeface="微软雅黑" panose="020B0503020204020204" pitchFamily="34" charset="-122"/>
                <a:cs typeface="+mn-cs"/>
              </a:rPr>
              <a:t>，山姆利用三联包、五连包等⼤型的包装，把商品以整箱、整盒的形式摆放在货架上，⼭姆仓储式⻔店既是销售空间，也是储存空间，既减少仓储成本，也降低了商品从仓库到货架的人力成本。以刚刚开业的深圳⻰华店为例，⾸次采⽤美国标准的后补式冷柜，冷库与货架直接相连，最⼤程度地保障商品新鲜度和品质，更好地实现了全程冷链控制，同时还压缩了后台空间，提升⼯作效率。</a:t>
            </a:r>
            <a:endParaRPr lang="ko-KR" altLang="ko-KR" sz="1200" kern="1200" dirty="0">
              <a:solidFill>
                <a:schemeClr val="tx1"/>
              </a:solidFill>
              <a:effectLst/>
              <a:latin typeface="+mn-lt"/>
              <a:ea typeface="+mn-ea"/>
              <a:cs typeface="+mn-cs"/>
            </a:endParaRPr>
          </a:p>
          <a:p>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11</a:t>
            </a:fld>
            <a:endParaRPr lang="ko-KR" altLang="en-US"/>
          </a:p>
        </p:txBody>
      </p:sp>
    </p:spTree>
    <p:extLst>
      <p:ext uri="{BB962C8B-B14F-4D97-AF65-F5344CB8AC3E}">
        <p14:creationId xmlns:p14="http://schemas.microsoft.com/office/powerpoint/2010/main" val="3850383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ko-KR" sz="1200" b="1" kern="1200" dirty="0">
                <a:solidFill>
                  <a:schemeClr val="tx1"/>
                </a:solidFill>
                <a:effectLst/>
                <a:latin typeface="+mn-lt"/>
                <a:ea typeface="微软雅黑" panose="020B0503020204020204" pitchFamily="34" charset="-122"/>
                <a:cs typeface="+mn-cs"/>
              </a:rPr>
              <a:t>运营管理成本</a:t>
            </a:r>
            <a:r>
              <a:rPr lang="zh-CN" altLang="ko-KR" sz="1200" kern="1200" dirty="0">
                <a:solidFill>
                  <a:schemeClr val="tx1"/>
                </a:solidFill>
                <a:effectLst/>
                <a:latin typeface="+mn-lt"/>
                <a:ea typeface="微软雅黑" panose="020B0503020204020204" pitchFamily="34" charset="-122"/>
                <a:cs typeface="+mn-cs"/>
              </a:rPr>
              <a:t>，山姆会员店绝大部分商品都采用了卡板式陈列，这种类似于麦德龙的陈列方式简洁明了地将商品展示在顾客面前。商品通过物流到达门店之后，员工不需要经历繁琐的上货流程，只需要简单几步就可以一次性完成上货以及补货的流程，极大地降低了运营成本。</a:t>
            </a:r>
            <a:endParaRPr lang="ko-KR" altLang="en-US" dirty="0"/>
          </a:p>
        </p:txBody>
      </p:sp>
      <p:sp>
        <p:nvSpPr>
          <p:cNvPr id="4" name="Slide Number Placeholder 3"/>
          <p:cNvSpPr>
            <a:spLocks noGrp="1"/>
          </p:cNvSpPr>
          <p:nvPr>
            <p:ph type="sldNum" sz="quarter" idx="5"/>
          </p:nvPr>
        </p:nvSpPr>
        <p:spPr/>
        <p:txBody>
          <a:bodyPr/>
          <a:lstStyle/>
          <a:p>
            <a:fld id="{6B879203-9D16-421D-A410-A4C89794BA80}" type="slidenum">
              <a:rPr lang="ko-KR" altLang="en-US" smtClean="0"/>
              <a:t>12</a:t>
            </a:fld>
            <a:endParaRPr lang="ko-KR" altLang="en-US"/>
          </a:p>
        </p:txBody>
      </p:sp>
    </p:spTree>
    <p:extLst>
      <p:ext uri="{BB962C8B-B14F-4D97-AF65-F5344CB8AC3E}">
        <p14:creationId xmlns:p14="http://schemas.microsoft.com/office/powerpoint/2010/main" val="33249747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56F3FA-C94A-4876-8362-B213A4CDE619}"/>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0D12ABD-D2E2-4BF9-A93E-FAA7C5F45E60}"/>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6" name="灯片编号占位符 5">
            <a:extLst>
              <a:ext uri="{FF2B5EF4-FFF2-40B4-BE49-F238E27FC236}">
                <a16:creationId xmlns:a16="http://schemas.microsoft.com/office/drawing/2014/main" id="{0BE30D37-FFC4-4447-90A5-7B3039CB2CDB}"/>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defRPr>
            </a:lvl1pPr>
          </a:lstStyle>
          <a:p>
            <a:fld id="{94252105-4E91-4F51-94EF-86A9E23D8FBF}" type="slidenum">
              <a:rPr lang="zh-CN" altLang="en-US" smtClean="0">
                <a:ea typeface="微软雅黑" panose="020B0503020204020204" pitchFamily="34" charset="-122"/>
              </a:rPr>
              <a:p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3103210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9D785-9E78-4A59-A6DF-E0291AB7C7AD}"/>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B110577-10DE-4A58-8423-ACE215AFAF23}"/>
              </a:ext>
            </a:extLst>
          </p:cNvPr>
          <p:cNvSpPr>
            <a:spLocks noGrp="1"/>
          </p:cNvSpPr>
          <p:nvPr>
            <p:ph type="body" orient="vert" idx="1"/>
          </p:nvPr>
        </p:nvSpPr>
        <p:spPr>
          <a:xfrm>
            <a:off x="838200" y="1825625"/>
            <a:ext cx="10515600" cy="4351338"/>
          </a:xfrm>
          <a:prstGeom prst="rect">
            <a:avLst/>
          </a:prstGeom>
        </p:spPr>
        <p:txBody>
          <a:bodyPr vert="eaVert"/>
          <a:lstStyle>
            <a:lvl1pPr>
              <a:defRPr>
                <a:latin typeface="微软雅黑" panose="020B0503020204020204" pitchFamily="34" charset="-122"/>
              </a:defRPr>
            </a:lvl1pPr>
            <a:lvl2pPr>
              <a:defRPr>
                <a:latin typeface="微软雅黑" panose="020B0503020204020204" pitchFamily="34" charset="-122"/>
              </a:defRPr>
            </a:lvl2pPr>
            <a:lvl3pPr>
              <a:defRPr>
                <a:latin typeface="微软雅黑" panose="020B0503020204020204" pitchFamily="34" charset="-122"/>
              </a:defRPr>
            </a:lvl3pPr>
            <a:lvl4pPr>
              <a:defRPr>
                <a:latin typeface="微软雅黑" panose="020B0503020204020204" pitchFamily="34" charset="-122"/>
              </a:defRPr>
            </a:lvl4pPr>
            <a:lvl5pPr>
              <a:defRPr>
                <a:latin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3F33DA66-1F71-4A2A-A457-B22588D04D9D}"/>
              </a:ext>
            </a:extLst>
          </p:cNvPr>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defRPr>
            </a:lvl1pPr>
          </a:lstStyle>
          <a:p>
            <a:fld id="{FFF384DB-48B9-465E-B034-3B07D23E467C}" type="datetimeFigureOut">
              <a:rPr lang="zh-CN" altLang="en-US" smtClean="0">
                <a:ea typeface="微软雅黑" panose="020B0503020204020204" pitchFamily="34" charset="-122"/>
              </a:rPr>
              <a:pPr/>
              <a:t>2024/9/12</a:t>
            </a:fld>
            <a:endParaRPr lang="zh-CN" altLang="en-US">
              <a:ea typeface="微软雅黑" panose="020B0503020204020204" pitchFamily="34" charset="-122"/>
            </a:endParaRPr>
          </a:p>
        </p:txBody>
      </p:sp>
      <p:sp>
        <p:nvSpPr>
          <p:cNvPr id="5" name="页脚占位符 4">
            <a:extLst>
              <a:ext uri="{FF2B5EF4-FFF2-40B4-BE49-F238E27FC236}">
                <a16:creationId xmlns:a16="http://schemas.microsoft.com/office/drawing/2014/main" id="{8AC8F870-A4E7-4E32-9A4E-932C655A1E95}"/>
              </a:ext>
            </a:extLst>
          </p:cNvPr>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defRPr>
            </a:lvl1pPr>
          </a:lstStyle>
          <a:p>
            <a:endParaRPr lang="zh-CN" altLang="en-US">
              <a:ea typeface="微软雅黑" panose="020B0503020204020204" pitchFamily="34" charset="-122"/>
            </a:endParaRPr>
          </a:p>
        </p:txBody>
      </p:sp>
      <p:sp>
        <p:nvSpPr>
          <p:cNvPr id="6" name="灯片编号占位符 5">
            <a:extLst>
              <a:ext uri="{FF2B5EF4-FFF2-40B4-BE49-F238E27FC236}">
                <a16:creationId xmlns:a16="http://schemas.microsoft.com/office/drawing/2014/main" id="{5BCEAF31-0371-47ED-807E-9C2B6CA0ACF2}"/>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defRPr>
            </a:lvl1pPr>
          </a:lstStyle>
          <a:p>
            <a:fld id="{94252105-4E91-4F51-94EF-86A9E23D8FBF}" type="slidenum">
              <a:rPr lang="zh-CN" altLang="en-US" smtClean="0">
                <a:ea typeface="微软雅黑" panose="020B0503020204020204" pitchFamily="34" charset="-122"/>
              </a:rPr>
              <a:p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28263711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0EA145E-5F50-4765-BFB5-15E76FEC2FD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5DA55F6-1CB9-4CBA-A378-7B0AAFA031B6}"/>
              </a:ext>
            </a:extLst>
          </p:cNvPr>
          <p:cNvSpPr>
            <a:spLocks noGrp="1"/>
          </p:cNvSpPr>
          <p:nvPr>
            <p:ph type="body" orient="vert" idx="1"/>
          </p:nvPr>
        </p:nvSpPr>
        <p:spPr>
          <a:xfrm>
            <a:off x="838200" y="365125"/>
            <a:ext cx="7734300" cy="5811838"/>
          </a:xfrm>
          <a:prstGeom prst="rect">
            <a:avLst/>
          </a:prstGeom>
        </p:spPr>
        <p:txBody>
          <a:bodyPr vert="eaVert"/>
          <a:lstStyle>
            <a:lvl1pPr>
              <a:defRPr>
                <a:latin typeface="微软雅黑" panose="020B0503020204020204" pitchFamily="34" charset="-122"/>
              </a:defRPr>
            </a:lvl1pPr>
            <a:lvl2pPr>
              <a:defRPr>
                <a:latin typeface="微软雅黑" panose="020B0503020204020204" pitchFamily="34" charset="-122"/>
              </a:defRPr>
            </a:lvl2pPr>
            <a:lvl3pPr>
              <a:defRPr>
                <a:latin typeface="微软雅黑" panose="020B0503020204020204" pitchFamily="34" charset="-122"/>
              </a:defRPr>
            </a:lvl3pPr>
            <a:lvl4pPr>
              <a:defRPr>
                <a:latin typeface="微软雅黑" panose="020B0503020204020204" pitchFamily="34" charset="-122"/>
              </a:defRPr>
            </a:lvl4pPr>
            <a:lvl5pPr>
              <a:defRPr>
                <a:latin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FEEEDB30-06FA-443A-8E4D-5FEF47814E53}"/>
              </a:ext>
            </a:extLst>
          </p:cNvPr>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defRPr>
            </a:lvl1pPr>
          </a:lstStyle>
          <a:p>
            <a:fld id="{FFF384DB-48B9-465E-B034-3B07D23E467C}" type="datetimeFigureOut">
              <a:rPr lang="zh-CN" altLang="en-US" smtClean="0">
                <a:ea typeface="微软雅黑" panose="020B0503020204020204" pitchFamily="34" charset="-122"/>
              </a:rPr>
              <a:pPr/>
              <a:t>2024/9/12</a:t>
            </a:fld>
            <a:endParaRPr lang="zh-CN" altLang="en-US">
              <a:ea typeface="微软雅黑" panose="020B0503020204020204" pitchFamily="34" charset="-122"/>
            </a:endParaRPr>
          </a:p>
        </p:txBody>
      </p:sp>
      <p:sp>
        <p:nvSpPr>
          <p:cNvPr id="5" name="页脚占位符 4">
            <a:extLst>
              <a:ext uri="{FF2B5EF4-FFF2-40B4-BE49-F238E27FC236}">
                <a16:creationId xmlns:a16="http://schemas.microsoft.com/office/drawing/2014/main" id="{93045D87-BCA4-4DFA-B96E-DA27F8750032}"/>
              </a:ext>
            </a:extLst>
          </p:cNvPr>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defRPr>
            </a:lvl1pPr>
          </a:lstStyle>
          <a:p>
            <a:endParaRPr lang="zh-CN" altLang="en-US">
              <a:ea typeface="微软雅黑" panose="020B0503020204020204" pitchFamily="34" charset="-122"/>
            </a:endParaRPr>
          </a:p>
        </p:txBody>
      </p:sp>
      <p:sp>
        <p:nvSpPr>
          <p:cNvPr id="6" name="灯片编号占位符 5">
            <a:extLst>
              <a:ext uri="{FF2B5EF4-FFF2-40B4-BE49-F238E27FC236}">
                <a16:creationId xmlns:a16="http://schemas.microsoft.com/office/drawing/2014/main" id="{065F5BFE-7A48-4295-B281-C5E933DD583C}"/>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defRPr>
            </a:lvl1pPr>
          </a:lstStyle>
          <a:p>
            <a:fld id="{94252105-4E91-4F51-94EF-86A9E23D8FBF}" type="slidenum">
              <a:rPr lang="zh-CN" altLang="en-US" smtClean="0">
                <a:ea typeface="微软雅黑" panose="020B0503020204020204" pitchFamily="34" charset="-122"/>
              </a:rPr>
              <a:p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470930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E8A29-FCDA-41D5-A655-F9DCCA10058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F322000-1EB9-4AB2-A8FB-BDA7A8251123}"/>
              </a:ext>
            </a:extLst>
          </p:cNvPr>
          <p:cNvSpPr>
            <a:spLocks noGrp="1"/>
          </p:cNvSpPr>
          <p:nvPr>
            <p:ph idx="1"/>
          </p:nvPr>
        </p:nvSpPr>
        <p:spPr>
          <a:xfrm>
            <a:off x="838200" y="1825625"/>
            <a:ext cx="10515600" cy="4351338"/>
          </a:xfrm>
          <a:prstGeom prst="rect">
            <a:avLst/>
          </a:prstGeom>
        </p:spPr>
        <p:txBody>
          <a:bodyPr/>
          <a:lstStyle>
            <a:lvl1pPr>
              <a:defRPr>
                <a:latin typeface="微软雅黑" panose="020B0503020204020204" pitchFamily="34" charset="-122"/>
              </a:defRPr>
            </a:lvl1pPr>
            <a:lvl2pPr>
              <a:defRPr>
                <a:latin typeface="微软雅黑" panose="020B0503020204020204" pitchFamily="34" charset="-122"/>
              </a:defRPr>
            </a:lvl2pPr>
            <a:lvl3pPr>
              <a:defRPr>
                <a:latin typeface="微软雅黑" panose="020B0503020204020204" pitchFamily="34" charset="-122"/>
              </a:defRPr>
            </a:lvl3pPr>
            <a:lvl4pPr>
              <a:defRPr>
                <a:latin typeface="微软雅黑" panose="020B0503020204020204" pitchFamily="34" charset="-122"/>
              </a:defRPr>
            </a:lvl4pPr>
            <a:lvl5pPr>
              <a:defRPr>
                <a:latin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id="{16CA2C44-88FA-45E7-96B0-28A1C5C68FCF}"/>
              </a:ext>
            </a:extLst>
          </p:cNvPr>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defRPr>
            </a:lvl1pPr>
          </a:lstStyle>
          <a:p>
            <a:fld id="{FFF384DB-48B9-465E-B034-3B07D23E467C}" type="datetimeFigureOut">
              <a:rPr lang="zh-CN" altLang="en-US" smtClean="0">
                <a:ea typeface="微软雅黑" panose="020B0503020204020204" pitchFamily="34" charset="-122"/>
              </a:rPr>
              <a:pPr/>
              <a:t>2024/9/12</a:t>
            </a:fld>
            <a:endParaRPr lang="zh-CN" altLang="en-US">
              <a:ea typeface="微软雅黑" panose="020B0503020204020204" pitchFamily="34" charset="-122"/>
            </a:endParaRPr>
          </a:p>
        </p:txBody>
      </p:sp>
      <p:sp>
        <p:nvSpPr>
          <p:cNvPr id="5" name="页脚占位符 4">
            <a:extLst>
              <a:ext uri="{FF2B5EF4-FFF2-40B4-BE49-F238E27FC236}">
                <a16:creationId xmlns:a16="http://schemas.microsoft.com/office/drawing/2014/main" id="{5908006D-D7C3-4371-819C-CE179281F83F}"/>
              </a:ext>
            </a:extLst>
          </p:cNvPr>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defRPr>
            </a:lvl1pPr>
          </a:lstStyle>
          <a:p>
            <a:endParaRPr lang="zh-CN" altLang="en-US">
              <a:ea typeface="微软雅黑" panose="020B0503020204020204" pitchFamily="34" charset="-122"/>
            </a:endParaRPr>
          </a:p>
        </p:txBody>
      </p:sp>
      <p:sp>
        <p:nvSpPr>
          <p:cNvPr id="6" name="灯片编号占位符 5">
            <a:extLst>
              <a:ext uri="{FF2B5EF4-FFF2-40B4-BE49-F238E27FC236}">
                <a16:creationId xmlns:a16="http://schemas.microsoft.com/office/drawing/2014/main" id="{E953CD07-3B86-48C1-A083-E0E210CAFEF8}"/>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defRPr>
            </a:lvl1pPr>
          </a:lstStyle>
          <a:p>
            <a:fld id="{94252105-4E91-4F51-94EF-86A9E23D8FBF}" type="slidenum">
              <a:rPr lang="zh-CN" altLang="en-US" smtClean="0">
                <a:ea typeface="微软雅黑" panose="020B0503020204020204" pitchFamily="34" charset="-122"/>
              </a:rPr>
              <a:p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1588260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EC1B8-318F-402B-A2B1-921E6ACA3A9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908F6B8-FC47-478F-90A3-D4162017F805}"/>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编辑母版文本样式</a:t>
            </a:r>
          </a:p>
        </p:txBody>
      </p:sp>
      <p:sp>
        <p:nvSpPr>
          <p:cNvPr id="4" name="日期占位符 3">
            <a:extLst>
              <a:ext uri="{FF2B5EF4-FFF2-40B4-BE49-F238E27FC236}">
                <a16:creationId xmlns:a16="http://schemas.microsoft.com/office/drawing/2014/main" id="{CD69D038-DFB6-40AD-818E-42B2C34541E4}"/>
              </a:ext>
            </a:extLst>
          </p:cNvPr>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defRPr>
            </a:lvl1pPr>
          </a:lstStyle>
          <a:p>
            <a:fld id="{FFF384DB-48B9-465E-B034-3B07D23E467C}" type="datetimeFigureOut">
              <a:rPr lang="zh-CN" altLang="en-US" smtClean="0">
                <a:ea typeface="微软雅黑" panose="020B0503020204020204" pitchFamily="34" charset="-122"/>
              </a:rPr>
              <a:pPr/>
              <a:t>2024/9/12</a:t>
            </a:fld>
            <a:endParaRPr lang="zh-CN" altLang="en-US">
              <a:ea typeface="微软雅黑" panose="020B0503020204020204" pitchFamily="34" charset="-122"/>
            </a:endParaRPr>
          </a:p>
        </p:txBody>
      </p:sp>
      <p:sp>
        <p:nvSpPr>
          <p:cNvPr id="5" name="页脚占位符 4">
            <a:extLst>
              <a:ext uri="{FF2B5EF4-FFF2-40B4-BE49-F238E27FC236}">
                <a16:creationId xmlns:a16="http://schemas.microsoft.com/office/drawing/2014/main" id="{BFCBFA6D-3552-4752-9332-D1B7293F55AF}"/>
              </a:ext>
            </a:extLst>
          </p:cNvPr>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defRPr>
            </a:lvl1pPr>
          </a:lstStyle>
          <a:p>
            <a:endParaRPr lang="zh-CN" altLang="en-US">
              <a:ea typeface="微软雅黑" panose="020B0503020204020204" pitchFamily="34" charset="-122"/>
            </a:endParaRPr>
          </a:p>
        </p:txBody>
      </p:sp>
      <p:sp>
        <p:nvSpPr>
          <p:cNvPr id="6" name="灯片编号占位符 5">
            <a:extLst>
              <a:ext uri="{FF2B5EF4-FFF2-40B4-BE49-F238E27FC236}">
                <a16:creationId xmlns:a16="http://schemas.microsoft.com/office/drawing/2014/main" id="{239A49FA-0CE9-417A-A596-28DA0557ED49}"/>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defRPr>
            </a:lvl1pPr>
          </a:lstStyle>
          <a:p>
            <a:fld id="{94252105-4E91-4F51-94EF-86A9E23D8FBF}" type="slidenum">
              <a:rPr lang="zh-CN" altLang="en-US" smtClean="0">
                <a:ea typeface="微软雅黑" panose="020B0503020204020204" pitchFamily="34" charset="-122"/>
              </a:rPr>
              <a:p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1741857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2A202-BAD8-4270-B680-D5D6FD3FB9DE}"/>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29B36DB-721F-4615-AEDB-196E826EA1D7}"/>
              </a:ext>
            </a:extLst>
          </p:cNvPr>
          <p:cNvSpPr>
            <a:spLocks noGrp="1"/>
          </p:cNvSpPr>
          <p:nvPr>
            <p:ph sz="half" idx="1"/>
          </p:nvPr>
        </p:nvSpPr>
        <p:spPr>
          <a:xfrm>
            <a:off x="838200" y="1825625"/>
            <a:ext cx="5181600" cy="4351338"/>
          </a:xfrm>
          <a:prstGeom prst="rect">
            <a:avLst/>
          </a:prstGeom>
        </p:spPr>
        <p:txBody>
          <a:bodyPr/>
          <a:lstStyle>
            <a:lvl1pPr>
              <a:defRPr>
                <a:latin typeface="微软雅黑" panose="020B0503020204020204" pitchFamily="34" charset="-122"/>
              </a:defRPr>
            </a:lvl1pPr>
            <a:lvl2pPr>
              <a:defRPr>
                <a:latin typeface="微软雅黑" panose="020B0503020204020204" pitchFamily="34" charset="-122"/>
              </a:defRPr>
            </a:lvl2pPr>
            <a:lvl3pPr>
              <a:defRPr>
                <a:latin typeface="微软雅黑" panose="020B0503020204020204" pitchFamily="34" charset="-122"/>
              </a:defRPr>
            </a:lvl3pPr>
            <a:lvl4pPr>
              <a:defRPr>
                <a:latin typeface="微软雅黑" panose="020B0503020204020204" pitchFamily="34" charset="-122"/>
              </a:defRPr>
            </a:lvl4pPr>
            <a:lvl5pPr>
              <a:defRPr>
                <a:latin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a:extLst>
              <a:ext uri="{FF2B5EF4-FFF2-40B4-BE49-F238E27FC236}">
                <a16:creationId xmlns:a16="http://schemas.microsoft.com/office/drawing/2014/main" id="{0CBB3FCB-2312-49DA-BD0D-4131BDBB9A70}"/>
              </a:ext>
            </a:extLst>
          </p:cNvPr>
          <p:cNvSpPr>
            <a:spLocks noGrp="1"/>
          </p:cNvSpPr>
          <p:nvPr>
            <p:ph sz="half" idx="2"/>
          </p:nvPr>
        </p:nvSpPr>
        <p:spPr>
          <a:xfrm>
            <a:off x="6172200" y="1825625"/>
            <a:ext cx="5181600" cy="4351338"/>
          </a:xfrm>
          <a:prstGeom prst="rect">
            <a:avLst/>
          </a:prstGeom>
        </p:spPr>
        <p:txBody>
          <a:bodyPr/>
          <a:lstStyle>
            <a:lvl1pPr>
              <a:defRPr>
                <a:latin typeface="微软雅黑" panose="020B0503020204020204" pitchFamily="34" charset="-122"/>
              </a:defRPr>
            </a:lvl1pPr>
            <a:lvl2pPr>
              <a:defRPr>
                <a:latin typeface="微软雅黑" panose="020B0503020204020204" pitchFamily="34" charset="-122"/>
              </a:defRPr>
            </a:lvl2pPr>
            <a:lvl3pPr>
              <a:defRPr>
                <a:latin typeface="微软雅黑" panose="020B0503020204020204" pitchFamily="34" charset="-122"/>
              </a:defRPr>
            </a:lvl3pPr>
            <a:lvl4pPr>
              <a:defRPr>
                <a:latin typeface="微软雅黑" panose="020B0503020204020204" pitchFamily="34" charset="-122"/>
              </a:defRPr>
            </a:lvl4pPr>
            <a:lvl5pPr>
              <a:defRPr>
                <a:latin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a:extLst>
              <a:ext uri="{FF2B5EF4-FFF2-40B4-BE49-F238E27FC236}">
                <a16:creationId xmlns:a16="http://schemas.microsoft.com/office/drawing/2014/main" id="{CD2F4594-FDA8-4D74-9961-0CBE363A0469}"/>
              </a:ext>
            </a:extLst>
          </p:cNvPr>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defRPr>
            </a:lvl1pPr>
          </a:lstStyle>
          <a:p>
            <a:fld id="{FFF384DB-48B9-465E-B034-3B07D23E467C}" type="datetimeFigureOut">
              <a:rPr lang="zh-CN" altLang="en-US" smtClean="0">
                <a:ea typeface="微软雅黑" panose="020B0503020204020204" pitchFamily="34" charset="-122"/>
              </a:rPr>
              <a:pPr/>
              <a:t>2024/9/12</a:t>
            </a:fld>
            <a:endParaRPr lang="zh-CN" altLang="en-US">
              <a:ea typeface="微软雅黑" panose="020B0503020204020204" pitchFamily="34" charset="-122"/>
            </a:endParaRPr>
          </a:p>
        </p:txBody>
      </p:sp>
      <p:sp>
        <p:nvSpPr>
          <p:cNvPr id="6" name="页脚占位符 5">
            <a:extLst>
              <a:ext uri="{FF2B5EF4-FFF2-40B4-BE49-F238E27FC236}">
                <a16:creationId xmlns:a16="http://schemas.microsoft.com/office/drawing/2014/main" id="{CC0794B7-FA80-42A3-9BFF-0BBEEFAEDC71}"/>
              </a:ext>
            </a:extLst>
          </p:cNvPr>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defRPr>
            </a:lvl1pPr>
          </a:lstStyle>
          <a:p>
            <a:endParaRPr lang="zh-CN" altLang="en-US">
              <a:ea typeface="微软雅黑" panose="020B0503020204020204" pitchFamily="34" charset="-122"/>
            </a:endParaRPr>
          </a:p>
        </p:txBody>
      </p:sp>
      <p:sp>
        <p:nvSpPr>
          <p:cNvPr id="7" name="灯片编号占位符 6">
            <a:extLst>
              <a:ext uri="{FF2B5EF4-FFF2-40B4-BE49-F238E27FC236}">
                <a16:creationId xmlns:a16="http://schemas.microsoft.com/office/drawing/2014/main" id="{92588A1C-B2E3-4D5B-8D13-CAF0647E7D7C}"/>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defRPr>
            </a:lvl1pPr>
          </a:lstStyle>
          <a:p>
            <a:fld id="{94252105-4E91-4F51-94EF-86A9E23D8FBF}" type="slidenum">
              <a:rPr lang="zh-CN" altLang="en-US" smtClean="0">
                <a:ea typeface="微软雅黑" panose="020B0503020204020204" pitchFamily="34" charset="-122"/>
              </a:rPr>
              <a:p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3602359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6B3BED-1DBF-4A6E-BAF4-A3A604C8B499}"/>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188F934-58E0-4D5E-A01B-FDCE6079DFB7}"/>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atin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4" name="内容占位符 3">
            <a:extLst>
              <a:ext uri="{FF2B5EF4-FFF2-40B4-BE49-F238E27FC236}">
                <a16:creationId xmlns:a16="http://schemas.microsoft.com/office/drawing/2014/main" id="{F0C6C1CF-0CF8-49F4-AFE7-1704E1A7E647}"/>
              </a:ext>
            </a:extLst>
          </p:cNvPr>
          <p:cNvSpPr>
            <a:spLocks noGrp="1"/>
          </p:cNvSpPr>
          <p:nvPr>
            <p:ph sz="half" idx="2"/>
          </p:nvPr>
        </p:nvSpPr>
        <p:spPr>
          <a:xfrm>
            <a:off x="839788" y="2505075"/>
            <a:ext cx="5157787" cy="3684588"/>
          </a:xfrm>
          <a:prstGeom prst="rect">
            <a:avLst/>
          </a:prstGeom>
        </p:spPr>
        <p:txBody>
          <a:bodyPr/>
          <a:lstStyle>
            <a:lvl1pPr>
              <a:defRPr>
                <a:latin typeface="微软雅黑" panose="020B0503020204020204" pitchFamily="34" charset="-122"/>
              </a:defRPr>
            </a:lvl1pPr>
            <a:lvl2pPr>
              <a:defRPr>
                <a:latin typeface="微软雅黑" panose="020B0503020204020204" pitchFamily="34" charset="-122"/>
              </a:defRPr>
            </a:lvl2pPr>
            <a:lvl3pPr>
              <a:defRPr>
                <a:latin typeface="微软雅黑" panose="020B0503020204020204" pitchFamily="34" charset="-122"/>
              </a:defRPr>
            </a:lvl3pPr>
            <a:lvl4pPr>
              <a:defRPr>
                <a:latin typeface="微软雅黑" panose="020B0503020204020204" pitchFamily="34" charset="-122"/>
              </a:defRPr>
            </a:lvl4pPr>
            <a:lvl5pPr>
              <a:defRPr>
                <a:latin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a:extLst>
              <a:ext uri="{FF2B5EF4-FFF2-40B4-BE49-F238E27FC236}">
                <a16:creationId xmlns:a16="http://schemas.microsoft.com/office/drawing/2014/main" id="{04C2C8C9-E4C4-4764-B8AA-575AAC65F7FA}"/>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编辑母版文本样式</a:t>
            </a:r>
          </a:p>
        </p:txBody>
      </p:sp>
      <p:sp>
        <p:nvSpPr>
          <p:cNvPr id="6" name="内容占位符 5">
            <a:extLst>
              <a:ext uri="{FF2B5EF4-FFF2-40B4-BE49-F238E27FC236}">
                <a16:creationId xmlns:a16="http://schemas.microsoft.com/office/drawing/2014/main" id="{901FFA61-0A49-42CE-8786-16C8D4DD977E}"/>
              </a:ext>
            </a:extLst>
          </p:cNvPr>
          <p:cNvSpPr>
            <a:spLocks noGrp="1"/>
          </p:cNvSpPr>
          <p:nvPr>
            <p:ph sz="quarter" idx="4"/>
          </p:nvPr>
        </p:nvSpPr>
        <p:spPr>
          <a:xfrm>
            <a:off x="6172200" y="2505075"/>
            <a:ext cx="5183188" cy="3684588"/>
          </a:xfrm>
          <a:prstGeom prst="rect">
            <a:avLst/>
          </a:prstGeom>
        </p:spPr>
        <p:txBody>
          <a:bodyPr/>
          <a:lstStyle>
            <a:lvl1pPr>
              <a:defRPr>
                <a:latin typeface="微软雅黑" panose="020B0503020204020204" pitchFamily="34" charset="-122"/>
              </a:defRPr>
            </a:lvl1pPr>
            <a:lvl2pPr>
              <a:defRPr>
                <a:latin typeface="微软雅黑" panose="020B0503020204020204" pitchFamily="34" charset="-122"/>
              </a:defRPr>
            </a:lvl2pPr>
            <a:lvl3pPr>
              <a:defRPr>
                <a:latin typeface="微软雅黑" panose="020B0503020204020204" pitchFamily="34" charset="-122"/>
              </a:defRPr>
            </a:lvl3pPr>
            <a:lvl4pPr>
              <a:defRPr>
                <a:latin typeface="微软雅黑" panose="020B0503020204020204" pitchFamily="34" charset="-122"/>
              </a:defRPr>
            </a:lvl4pPr>
            <a:lvl5pPr>
              <a:defRPr>
                <a:latin typeface="微软雅黑" panose="020B0503020204020204" pitchFamily="34" charset="-122"/>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a:extLst>
              <a:ext uri="{FF2B5EF4-FFF2-40B4-BE49-F238E27FC236}">
                <a16:creationId xmlns:a16="http://schemas.microsoft.com/office/drawing/2014/main" id="{7A880249-50D5-493C-A558-F24776AD7240}"/>
              </a:ext>
            </a:extLst>
          </p:cNvPr>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defRPr>
            </a:lvl1pPr>
          </a:lstStyle>
          <a:p>
            <a:fld id="{FFF384DB-48B9-465E-B034-3B07D23E467C}" type="datetimeFigureOut">
              <a:rPr lang="zh-CN" altLang="en-US" smtClean="0">
                <a:ea typeface="微软雅黑" panose="020B0503020204020204" pitchFamily="34" charset="-122"/>
              </a:rPr>
              <a:pPr/>
              <a:t>2024/9/12</a:t>
            </a:fld>
            <a:endParaRPr lang="zh-CN" altLang="en-US">
              <a:ea typeface="微软雅黑" panose="020B0503020204020204" pitchFamily="34" charset="-122"/>
            </a:endParaRPr>
          </a:p>
        </p:txBody>
      </p:sp>
      <p:sp>
        <p:nvSpPr>
          <p:cNvPr id="8" name="页脚占位符 7">
            <a:extLst>
              <a:ext uri="{FF2B5EF4-FFF2-40B4-BE49-F238E27FC236}">
                <a16:creationId xmlns:a16="http://schemas.microsoft.com/office/drawing/2014/main" id="{CE27FC36-A249-49B3-AC60-8439BB93EEB1}"/>
              </a:ext>
            </a:extLst>
          </p:cNvPr>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defRPr>
            </a:lvl1pPr>
          </a:lstStyle>
          <a:p>
            <a:endParaRPr lang="zh-CN" altLang="en-US">
              <a:ea typeface="微软雅黑" panose="020B0503020204020204" pitchFamily="34" charset="-122"/>
            </a:endParaRPr>
          </a:p>
        </p:txBody>
      </p:sp>
      <p:sp>
        <p:nvSpPr>
          <p:cNvPr id="9" name="灯片编号占位符 8">
            <a:extLst>
              <a:ext uri="{FF2B5EF4-FFF2-40B4-BE49-F238E27FC236}">
                <a16:creationId xmlns:a16="http://schemas.microsoft.com/office/drawing/2014/main" id="{AB13F9C6-AAC9-418E-93A8-37FF31FA6F53}"/>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defRPr>
            </a:lvl1pPr>
          </a:lstStyle>
          <a:p>
            <a:fld id="{94252105-4E91-4F51-94EF-86A9E23D8FBF}" type="slidenum">
              <a:rPr lang="zh-CN" altLang="en-US" smtClean="0">
                <a:ea typeface="微软雅黑" panose="020B0503020204020204" pitchFamily="34" charset="-122"/>
              </a:rPr>
              <a:p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40626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2DD28D-12D4-4DFF-9A03-E49142BD1919}"/>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37EE668-C80A-47DB-B6F9-9BC205CA63C8}"/>
              </a:ext>
            </a:extLst>
          </p:cNvPr>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defRPr>
            </a:lvl1pPr>
          </a:lstStyle>
          <a:p>
            <a:fld id="{FFF384DB-48B9-465E-B034-3B07D23E467C}" type="datetimeFigureOut">
              <a:rPr lang="zh-CN" altLang="en-US" smtClean="0">
                <a:ea typeface="微软雅黑" panose="020B0503020204020204" pitchFamily="34" charset="-122"/>
              </a:rPr>
              <a:pPr/>
              <a:t>2024/9/12</a:t>
            </a:fld>
            <a:endParaRPr lang="zh-CN" altLang="en-US">
              <a:ea typeface="微软雅黑" panose="020B0503020204020204" pitchFamily="34" charset="-122"/>
            </a:endParaRPr>
          </a:p>
        </p:txBody>
      </p:sp>
      <p:sp>
        <p:nvSpPr>
          <p:cNvPr id="4" name="页脚占位符 3">
            <a:extLst>
              <a:ext uri="{FF2B5EF4-FFF2-40B4-BE49-F238E27FC236}">
                <a16:creationId xmlns:a16="http://schemas.microsoft.com/office/drawing/2014/main" id="{3CF24280-6B96-442C-93B7-30557647BB9B}"/>
              </a:ext>
            </a:extLst>
          </p:cNvPr>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defRPr>
            </a:lvl1pPr>
          </a:lstStyle>
          <a:p>
            <a:endParaRPr lang="zh-CN" altLang="en-US">
              <a:ea typeface="微软雅黑" panose="020B0503020204020204" pitchFamily="34" charset="-122"/>
            </a:endParaRPr>
          </a:p>
        </p:txBody>
      </p:sp>
      <p:sp>
        <p:nvSpPr>
          <p:cNvPr id="5" name="灯片编号占位符 4">
            <a:extLst>
              <a:ext uri="{FF2B5EF4-FFF2-40B4-BE49-F238E27FC236}">
                <a16:creationId xmlns:a16="http://schemas.microsoft.com/office/drawing/2014/main" id="{CAAC2DAE-96A0-4D95-BD01-A8F360F70073}"/>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defRPr>
            </a:lvl1pPr>
          </a:lstStyle>
          <a:p>
            <a:fld id="{94252105-4E91-4F51-94EF-86A9E23D8FBF}" type="slidenum">
              <a:rPr lang="zh-CN" altLang="en-US" smtClean="0">
                <a:ea typeface="微软雅黑" panose="020B0503020204020204" pitchFamily="34" charset="-122"/>
              </a:rPr>
              <a:p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3602775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41E69AF-CCBD-4C7C-89BD-C8E6812DFB13}"/>
              </a:ext>
            </a:extLst>
          </p:cNvPr>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defRPr>
            </a:lvl1pPr>
          </a:lstStyle>
          <a:p>
            <a:fld id="{FFF384DB-48B9-465E-B034-3B07D23E467C}" type="datetimeFigureOut">
              <a:rPr lang="zh-CN" altLang="en-US" smtClean="0">
                <a:ea typeface="微软雅黑" panose="020B0503020204020204" pitchFamily="34" charset="-122"/>
              </a:rPr>
              <a:pPr/>
              <a:t>2024/9/12</a:t>
            </a:fld>
            <a:endParaRPr lang="zh-CN" altLang="en-US" dirty="0">
              <a:ea typeface="微软雅黑" panose="020B0503020204020204" pitchFamily="34" charset="-122"/>
            </a:endParaRPr>
          </a:p>
        </p:txBody>
      </p:sp>
      <p:sp>
        <p:nvSpPr>
          <p:cNvPr id="3" name="页脚占位符 2">
            <a:extLst>
              <a:ext uri="{FF2B5EF4-FFF2-40B4-BE49-F238E27FC236}">
                <a16:creationId xmlns:a16="http://schemas.microsoft.com/office/drawing/2014/main" id="{5129FA23-84CB-465E-8C3F-46F7044DF111}"/>
              </a:ext>
            </a:extLst>
          </p:cNvPr>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defRPr>
            </a:lvl1pPr>
          </a:lstStyle>
          <a:p>
            <a:endParaRPr lang="zh-CN" altLang="en-US">
              <a:ea typeface="微软雅黑" panose="020B0503020204020204" pitchFamily="34" charset="-122"/>
            </a:endParaRPr>
          </a:p>
        </p:txBody>
      </p:sp>
      <p:sp>
        <p:nvSpPr>
          <p:cNvPr id="4" name="灯片编号占位符 3">
            <a:extLst>
              <a:ext uri="{FF2B5EF4-FFF2-40B4-BE49-F238E27FC236}">
                <a16:creationId xmlns:a16="http://schemas.microsoft.com/office/drawing/2014/main" id="{B0C59F96-3A22-4843-BCAE-6FF8B966D8B6}"/>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defRPr>
            </a:lvl1pPr>
          </a:lstStyle>
          <a:p>
            <a:fld id="{94252105-4E91-4F51-94EF-86A9E23D8FBF}" type="slidenum">
              <a:rPr lang="zh-CN" altLang="en-US" smtClean="0">
                <a:ea typeface="微软雅黑" panose="020B0503020204020204" pitchFamily="34" charset="-122"/>
              </a:rPr>
              <a:p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2680075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45EC8-CB80-4A71-93D0-827F7E9EB6E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78D9F94-81A4-46B8-92F0-A0F7B9559284}"/>
              </a:ext>
            </a:extLst>
          </p:cNvPr>
          <p:cNvSpPr>
            <a:spLocks noGrp="1"/>
          </p:cNvSpPr>
          <p:nvPr>
            <p:ph idx="1"/>
          </p:nvPr>
        </p:nvSpPr>
        <p:spPr>
          <a:xfrm>
            <a:off x="5183188" y="987425"/>
            <a:ext cx="6172200" cy="4873625"/>
          </a:xfrm>
          <a:prstGeom prst="rect">
            <a:avLst/>
          </a:prstGeom>
        </p:spPr>
        <p:txBody>
          <a:bodyPr/>
          <a:lstStyle>
            <a:lvl1pPr>
              <a:defRPr sz="3200">
                <a:latin typeface="微软雅黑" panose="020B0503020204020204" pitchFamily="34" charset="-122"/>
              </a:defRPr>
            </a:lvl1pPr>
            <a:lvl2pPr>
              <a:defRPr sz="2800">
                <a:latin typeface="微软雅黑" panose="020B0503020204020204" pitchFamily="34" charset="-122"/>
              </a:defRPr>
            </a:lvl2pPr>
            <a:lvl3pPr>
              <a:defRPr sz="2400">
                <a:latin typeface="微软雅黑" panose="020B0503020204020204" pitchFamily="34" charset="-122"/>
              </a:defRPr>
            </a:lvl3pPr>
            <a:lvl4pPr>
              <a:defRPr sz="2000">
                <a:latin typeface="微软雅黑" panose="020B0503020204020204" pitchFamily="34" charset="-122"/>
              </a:defRPr>
            </a:lvl4pPr>
            <a:lvl5pPr>
              <a:defRPr sz="2000">
                <a:latin typeface="微软雅黑" panose="020B0503020204020204" pitchFamily="34" charset="-122"/>
              </a:defRPr>
            </a:lvl5pPr>
            <a:lvl6pPr>
              <a:defRPr sz="2000"/>
            </a:lvl6pPr>
            <a:lvl7pPr>
              <a:defRPr sz="2000"/>
            </a:lvl7pPr>
            <a:lvl8pPr>
              <a:defRPr sz="2000"/>
            </a:lvl8pPr>
            <a:lvl9pPr>
              <a:defRPr sz="2000"/>
            </a:lvl9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a:extLst>
              <a:ext uri="{FF2B5EF4-FFF2-40B4-BE49-F238E27FC236}">
                <a16:creationId xmlns:a16="http://schemas.microsoft.com/office/drawing/2014/main" id="{738B9B4F-8549-40DF-A1BC-DA7E1371F63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atin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a:extLst>
              <a:ext uri="{FF2B5EF4-FFF2-40B4-BE49-F238E27FC236}">
                <a16:creationId xmlns:a16="http://schemas.microsoft.com/office/drawing/2014/main" id="{730B5113-3D26-41C2-A982-DF605DA06C52}"/>
              </a:ext>
            </a:extLst>
          </p:cNvPr>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defRPr>
            </a:lvl1pPr>
          </a:lstStyle>
          <a:p>
            <a:fld id="{FFF384DB-48B9-465E-B034-3B07D23E467C}" type="datetimeFigureOut">
              <a:rPr lang="zh-CN" altLang="en-US" smtClean="0">
                <a:ea typeface="微软雅黑" panose="020B0503020204020204" pitchFamily="34" charset="-122"/>
              </a:rPr>
              <a:pPr/>
              <a:t>2024/9/12</a:t>
            </a:fld>
            <a:endParaRPr lang="zh-CN" altLang="en-US">
              <a:ea typeface="微软雅黑" panose="020B0503020204020204" pitchFamily="34" charset="-122"/>
            </a:endParaRPr>
          </a:p>
        </p:txBody>
      </p:sp>
      <p:sp>
        <p:nvSpPr>
          <p:cNvPr id="6" name="页脚占位符 5">
            <a:extLst>
              <a:ext uri="{FF2B5EF4-FFF2-40B4-BE49-F238E27FC236}">
                <a16:creationId xmlns:a16="http://schemas.microsoft.com/office/drawing/2014/main" id="{37E6E4EE-3BD7-4D5A-AB3F-83709E4DC995}"/>
              </a:ext>
            </a:extLst>
          </p:cNvPr>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defRPr>
            </a:lvl1pPr>
          </a:lstStyle>
          <a:p>
            <a:endParaRPr lang="zh-CN" altLang="en-US">
              <a:ea typeface="微软雅黑" panose="020B0503020204020204" pitchFamily="34" charset="-122"/>
            </a:endParaRPr>
          </a:p>
        </p:txBody>
      </p:sp>
      <p:sp>
        <p:nvSpPr>
          <p:cNvPr id="7" name="灯片编号占位符 6">
            <a:extLst>
              <a:ext uri="{FF2B5EF4-FFF2-40B4-BE49-F238E27FC236}">
                <a16:creationId xmlns:a16="http://schemas.microsoft.com/office/drawing/2014/main" id="{5FA9C341-B24D-42E2-8895-89A2A5968F33}"/>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defRPr>
            </a:lvl1pPr>
          </a:lstStyle>
          <a:p>
            <a:fld id="{94252105-4E91-4F51-94EF-86A9E23D8FBF}" type="slidenum">
              <a:rPr lang="zh-CN" altLang="en-US" smtClean="0">
                <a:ea typeface="微软雅黑" panose="020B0503020204020204" pitchFamily="34" charset="-122"/>
              </a:rPr>
              <a:p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3869591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C25961-47E7-4072-9006-A2AF329FFA0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5B6D5EE-2A67-4A94-B140-C9E18D800EA6}"/>
              </a:ext>
            </a:extLst>
          </p:cNvPr>
          <p:cNvSpPr>
            <a:spLocks noGrp="1"/>
          </p:cNvSpPr>
          <p:nvPr>
            <p:ph type="pic" idx="1"/>
          </p:nvPr>
        </p:nvSpPr>
        <p:spPr>
          <a:xfrm>
            <a:off x="5183188" y="987425"/>
            <a:ext cx="6172200" cy="4873625"/>
          </a:xfrm>
          <a:prstGeom prst="rect">
            <a:avLst/>
          </a:prstGeom>
        </p:spPr>
        <p:txBody>
          <a:bodyPr/>
          <a:lstStyle>
            <a:lvl1pPr marL="0" indent="0">
              <a:buNone/>
              <a:defRPr sz="3200">
                <a:latin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a:extLst>
              <a:ext uri="{FF2B5EF4-FFF2-40B4-BE49-F238E27FC236}">
                <a16:creationId xmlns:a16="http://schemas.microsoft.com/office/drawing/2014/main" id="{403AEAF8-E60A-412C-91DA-704A6B0B1E1B}"/>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atin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编辑母版文本样式</a:t>
            </a:r>
          </a:p>
        </p:txBody>
      </p:sp>
      <p:sp>
        <p:nvSpPr>
          <p:cNvPr id="5" name="日期占位符 4">
            <a:extLst>
              <a:ext uri="{FF2B5EF4-FFF2-40B4-BE49-F238E27FC236}">
                <a16:creationId xmlns:a16="http://schemas.microsoft.com/office/drawing/2014/main" id="{4D13B73D-DB86-4E57-9031-B8724BCE9A0D}"/>
              </a:ext>
            </a:extLst>
          </p:cNvPr>
          <p:cNvSpPr>
            <a:spLocks noGrp="1"/>
          </p:cNvSpPr>
          <p:nvPr>
            <p:ph type="dt" sz="half" idx="10"/>
          </p:nvPr>
        </p:nvSpPr>
        <p:spPr>
          <a:xfrm>
            <a:off x="838200" y="6356350"/>
            <a:ext cx="2743200" cy="365125"/>
          </a:xfrm>
          <a:prstGeom prst="rect">
            <a:avLst/>
          </a:prstGeom>
        </p:spPr>
        <p:txBody>
          <a:bodyPr/>
          <a:lstStyle>
            <a:lvl1pPr>
              <a:defRPr>
                <a:latin typeface="微软雅黑" panose="020B0503020204020204" pitchFamily="34" charset="-122"/>
              </a:defRPr>
            </a:lvl1pPr>
          </a:lstStyle>
          <a:p>
            <a:fld id="{FFF384DB-48B9-465E-B034-3B07D23E467C}" type="datetimeFigureOut">
              <a:rPr lang="zh-CN" altLang="en-US" smtClean="0">
                <a:ea typeface="微软雅黑" panose="020B0503020204020204" pitchFamily="34" charset="-122"/>
              </a:rPr>
              <a:pPr/>
              <a:t>2024/9/12</a:t>
            </a:fld>
            <a:endParaRPr lang="zh-CN" altLang="en-US">
              <a:ea typeface="微软雅黑" panose="020B0503020204020204" pitchFamily="34" charset="-122"/>
            </a:endParaRPr>
          </a:p>
        </p:txBody>
      </p:sp>
      <p:sp>
        <p:nvSpPr>
          <p:cNvPr id="6" name="页脚占位符 5">
            <a:extLst>
              <a:ext uri="{FF2B5EF4-FFF2-40B4-BE49-F238E27FC236}">
                <a16:creationId xmlns:a16="http://schemas.microsoft.com/office/drawing/2014/main" id="{5DEEE298-C533-4879-A49B-85943F1246FB}"/>
              </a:ext>
            </a:extLst>
          </p:cNvPr>
          <p:cNvSpPr>
            <a:spLocks noGrp="1"/>
          </p:cNvSpPr>
          <p:nvPr>
            <p:ph type="ftr" sz="quarter" idx="11"/>
          </p:nvPr>
        </p:nvSpPr>
        <p:spPr>
          <a:xfrm>
            <a:off x="4038600" y="6356350"/>
            <a:ext cx="4114800" cy="365125"/>
          </a:xfrm>
          <a:prstGeom prst="rect">
            <a:avLst/>
          </a:prstGeom>
        </p:spPr>
        <p:txBody>
          <a:bodyPr/>
          <a:lstStyle>
            <a:lvl1pPr>
              <a:defRPr>
                <a:latin typeface="微软雅黑" panose="020B0503020204020204" pitchFamily="34" charset="-122"/>
              </a:defRPr>
            </a:lvl1pPr>
          </a:lstStyle>
          <a:p>
            <a:endParaRPr lang="zh-CN" altLang="en-US">
              <a:ea typeface="微软雅黑" panose="020B0503020204020204" pitchFamily="34" charset="-122"/>
            </a:endParaRPr>
          </a:p>
        </p:txBody>
      </p:sp>
      <p:sp>
        <p:nvSpPr>
          <p:cNvPr id="7" name="灯片编号占位符 6">
            <a:extLst>
              <a:ext uri="{FF2B5EF4-FFF2-40B4-BE49-F238E27FC236}">
                <a16:creationId xmlns:a16="http://schemas.microsoft.com/office/drawing/2014/main" id="{201AE3BE-BD74-4013-8C33-4D63B47CD281}"/>
              </a:ext>
            </a:extLst>
          </p:cNvPr>
          <p:cNvSpPr>
            <a:spLocks noGrp="1"/>
          </p:cNvSpPr>
          <p:nvPr>
            <p:ph type="sldNum" sz="quarter" idx="12"/>
          </p:nvPr>
        </p:nvSpPr>
        <p:spPr>
          <a:xfrm>
            <a:off x="8610600" y="6356350"/>
            <a:ext cx="2743200" cy="365125"/>
          </a:xfrm>
          <a:prstGeom prst="rect">
            <a:avLst/>
          </a:prstGeom>
        </p:spPr>
        <p:txBody>
          <a:bodyPr/>
          <a:lstStyle>
            <a:lvl1pPr>
              <a:defRPr>
                <a:latin typeface="微软雅黑" panose="020B0503020204020204" pitchFamily="34" charset="-122"/>
              </a:defRPr>
            </a:lvl1pPr>
          </a:lstStyle>
          <a:p>
            <a:fld id="{94252105-4E91-4F51-94EF-86A9E23D8FBF}" type="slidenum">
              <a:rPr lang="zh-CN" altLang="en-US" smtClean="0">
                <a:ea typeface="微软雅黑" panose="020B0503020204020204" pitchFamily="34" charset="-122"/>
              </a:rPr>
              <a:pPr/>
              <a:t>‹#›</a:t>
            </a:fld>
            <a:endParaRPr lang="zh-CN" altLang="en-US">
              <a:ea typeface="微软雅黑" panose="020B0503020204020204" pitchFamily="34" charset="-122"/>
            </a:endParaRPr>
          </a:p>
        </p:txBody>
      </p:sp>
    </p:spTree>
    <p:extLst>
      <p:ext uri="{BB962C8B-B14F-4D97-AF65-F5344CB8AC3E}">
        <p14:creationId xmlns:p14="http://schemas.microsoft.com/office/powerpoint/2010/main" val="17353663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9894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4.jp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png"/><Relationship Id="rId9"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9.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4.jpg"/><Relationship Id="rId4" Type="http://schemas.openxmlformats.org/officeDocument/2006/relationships/image" Target="../media/image20.jpe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1.png"/><Relationship Id="rId7" Type="http://schemas.openxmlformats.org/officeDocument/2006/relationships/image" Target="../media/image23.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png"/><Relationship Id="rId10" Type="http://schemas.openxmlformats.org/officeDocument/2006/relationships/image" Target="../media/image7.png"/><Relationship Id="rId4" Type="http://schemas.openxmlformats.org/officeDocument/2006/relationships/image" Target="../media/image4.jpg"/><Relationship Id="rId9" Type="http://schemas.openxmlformats.org/officeDocument/2006/relationships/image" Target="../media/image25.svg"/></Relationships>
</file>

<file path=ppt/slides/_rels/slide1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jp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1.png"/><Relationship Id="rId9"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9.jpe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7.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直角三角形 15">
            <a:extLst>
              <a:ext uri="{FF2B5EF4-FFF2-40B4-BE49-F238E27FC236}">
                <a16:creationId xmlns:a16="http://schemas.microsoft.com/office/drawing/2014/main" id="{9BF4E5B5-C406-244B-9D39-D0D053EC5025}"/>
              </a:ext>
            </a:extLst>
          </p:cNvPr>
          <p:cNvSpPr/>
          <p:nvPr/>
        </p:nvSpPr>
        <p:spPr>
          <a:xfrm flipV="1">
            <a:off x="0" y="0"/>
            <a:ext cx="6013654" cy="4689000"/>
          </a:xfrm>
          <a:prstGeom prst="rtTriangle">
            <a:avLst/>
          </a:prstGeom>
          <a:solidFill>
            <a:srgbClr val="0085C8"/>
          </a:solidFill>
          <a:ln>
            <a:no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7" name="直角三角形 16">
            <a:extLst>
              <a:ext uri="{FF2B5EF4-FFF2-40B4-BE49-F238E27FC236}">
                <a16:creationId xmlns:a16="http://schemas.microsoft.com/office/drawing/2014/main" id="{B6CEC156-EBEC-F047-9A0C-172383C279F4}"/>
              </a:ext>
            </a:extLst>
          </p:cNvPr>
          <p:cNvSpPr/>
          <p:nvPr/>
        </p:nvSpPr>
        <p:spPr>
          <a:xfrm flipV="1">
            <a:off x="0" y="0"/>
            <a:ext cx="3936000" cy="3069000"/>
          </a:xfrm>
          <a:prstGeom prst="rtTriangle">
            <a:avLst/>
          </a:prstGeom>
          <a:solidFill>
            <a:srgbClr val="BAE3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18" name="直角三角形 17">
            <a:extLst>
              <a:ext uri="{FF2B5EF4-FFF2-40B4-BE49-F238E27FC236}">
                <a16:creationId xmlns:a16="http://schemas.microsoft.com/office/drawing/2014/main" id="{831DAD30-E2AC-3D4A-9A2C-DF5BBBBA85CF}"/>
              </a:ext>
            </a:extLst>
          </p:cNvPr>
          <p:cNvSpPr/>
          <p:nvPr/>
        </p:nvSpPr>
        <p:spPr>
          <a:xfrm flipH="1">
            <a:off x="6079054" y="2091579"/>
            <a:ext cx="6112946" cy="4766421"/>
          </a:xfrm>
          <a:prstGeom prst="rtTriangle">
            <a:avLst/>
          </a:prstGeom>
          <a:solidFill>
            <a:srgbClr val="004570"/>
          </a:solidFill>
          <a:ln>
            <a:noFill/>
          </a:ln>
          <a:effectLst>
            <a:outerShdw blurRad="50800" dist="762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latin typeface="微软雅黑" panose="020B0503020204020204" pitchFamily="34" charset="-122"/>
              <a:ea typeface="微软雅黑" panose="020B0503020204020204" pitchFamily="34" charset="-122"/>
            </a:endParaRPr>
          </a:p>
        </p:txBody>
      </p:sp>
      <p:cxnSp>
        <p:nvCxnSpPr>
          <p:cNvPr id="19" name="直接连接符 13">
            <a:extLst>
              <a:ext uri="{FF2B5EF4-FFF2-40B4-BE49-F238E27FC236}">
                <a16:creationId xmlns:a16="http://schemas.microsoft.com/office/drawing/2014/main" id="{9B1FC81E-A1DF-4842-A048-413A2AA70F49}"/>
              </a:ext>
            </a:extLst>
          </p:cNvPr>
          <p:cNvCxnSpPr/>
          <p:nvPr/>
        </p:nvCxnSpPr>
        <p:spPr>
          <a:xfrm flipV="1">
            <a:off x="0" y="536300"/>
            <a:ext cx="696000" cy="540000"/>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20" name="直接连接符 15">
            <a:extLst>
              <a:ext uri="{FF2B5EF4-FFF2-40B4-BE49-F238E27FC236}">
                <a16:creationId xmlns:a16="http://schemas.microsoft.com/office/drawing/2014/main" id="{1D577E77-ED56-1348-99F3-3B7AE1CC4CB0}"/>
              </a:ext>
            </a:extLst>
          </p:cNvPr>
          <p:cNvCxnSpPr/>
          <p:nvPr/>
        </p:nvCxnSpPr>
        <p:spPr>
          <a:xfrm flipH="1">
            <a:off x="888700" y="-12702"/>
            <a:ext cx="1440000" cy="1089002"/>
          </a:xfrm>
          <a:prstGeom prst="line">
            <a:avLst/>
          </a:prstGeom>
          <a:ln>
            <a:solidFill>
              <a:srgbClr val="59C3EB"/>
            </a:solidFill>
          </a:ln>
        </p:spPr>
        <p:style>
          <a:lnRef idx="1">
            <a:schemeClr val="accent1"/>
          </a:lnRef>
          <a:fillRef idx="0">
            <a:schemeClr val="accent1"/>
          </a:fillRef>
          <a:effectRef idx="0">
            <a:schemeClr val="accent1"/>
          </a:effectRef>
          <a:fontRef idx="minor">
            <a:schemeClr val="tx1"/>
          </a:fontRef>
        </p:style>
      </p:cxnSp>
      <p:cxnSp>
        <p:nvCxnSpPr>
          <p:cNvPr id="21" name="直接连接符 16">
            <a:extLst>
              <a:ext uri="{FF2B5EF4-FFF2-40B4-BE49-F238E27FC236}">
                <a16:creationId xmlns:a16="http://schemas.microsoft.com/office/drawing/2014/main" id="{D0A84274-B96C-B044-B730-CC020FC85C97}"/>
              </a:ext>
            </a:extLst>
          </p:cNvPr>
          <p:cNvCxnSpPr/>
          <p:nvPr/>
        </p:nvCxnSpPr>
        <p:spPr>
          <a:xfrm flipH="1">
            <a:off x="9135527" y="3428998"/>
            <a:ext cx="3056474" cy="252000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22C7EC44-29C1-4C17-BA10-3CF6E0AC2580}"/>
              </a:ext>
            </a:extLst>
          </p:cNvPr>
          <p:cNvSpPr/>
          <p:nvPr/>
        </p:nvSpPr>
        <p:spPr>
          <a:xfrm>
            <a:off x="1241959" y="2158578"/>
            <a:ext cx="9543392" cy="1586271"/>
          </a:xfrm>
          <a:prstGeom prst="rect">
            <a:avLst/>
          </a:prstGeom>
          <a:noFill/>
          <a:ln w="1016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b="1" dirty="0">
                <a:solidFill>
                  <a:schemeClr val="tx1"/>
                </a:solidFill>
                <a:latin typeface="Microsoft YaHei" panose="020B0503020204020204" pitchFamily="34" charset="-122"/>
                <a:ea typeface="Microsoft YaHei" panose="020B0503020204020204" pitchFamily="34" charset="-122"/>
              </a:rPr>
              <a:t>开源节流，降本增效</a:t>
            </a:r>
            <a:endParaRPr lang="en-US" altLang="zh-CN" sz="4400" b="1" dirty="0">
              <a:solidFill>
                <a:schemeClr val="tx1"/>
              </a:solidFill>
              <a:latin typeface="Microsoft YaHei" panose="020B0503020204020204" pitchFamily="34" charset="-122"/>
              <a:ea typeface="Microsoft YaHei" panose="020B0503020204020204" pitchFamily="34" charset="-122"/>
            </a:endParaRPr>
          </a:p>
          <a:p>
            <a:pPr algn="ctr"/>
            <a:r>
              <a:rPr lang="en-US" altLang="zh-CN" sz="3200" b="1" dirty="0">
                <a:solidFill>
                  <a:schemeClr val="tx1"/>
                </a:solidFill>
                <a:latin typeface="Microsoft YaHei" panose="020B0503020204020204" pitchFamily="34" charset="-122"/>
                <a:ea typeface="Microsoft YaHei" panose="020B0503020204020204" pitchFamily="34" charset="-122"/>
              </a:rPr>
              <a:t>	——</a:t>
            </a:r>
            <a:r>
              <a:rPr lang="zh-CN" altLang="en-US" sz="3200" b="1" dirty="0">
                <a:solidFill>
                  <a:schemeClr val="tx1"/>
                </a:solidFill>
                <a:latin typeface="Microsoft YaHei" panose="020B0503020204020204" pitchFamily="34" charset="-122"/>
                <a:ea typeface="Microsoft YaHei" panose="020B0503020204020204" pitchFamily="34" charset="-122"/>
              </a:rPr>
              <a:t>山姆会员店的成本控制手段</a:t>
            </a:r>
          </a:p>
        </p:txBody>
      </p:sp>
      <p:pic>
        <p:nvPicPr>
          <p:cNvPr id="37" name="图片 36" descr="标志与中英文校名组合规范_左右（反白，在深色背景下使用）.png">
            <a:extLst>
              <a:ext uri="{FF2B5EF4-FFF2-40B4-BE49-F238E27FC236}">
                <a16:creationId xmlns:a16="http://schemas.microsoft.com/office/drawing/2014/main" id="{5FD812AD-E7D0-FE4D-9F7E-E0640185581F}"/>
              </a:ext>
            </a:extLst>
          </p:cNvPr>
          <p:cNvPicPr>
            <a:picLocks noChangeAspect="1"/>
          </p:cNvPicPr>
          <p:nvPr/>
        </p:nvPicPr>
        <p:blipFill>
          <a:blip r:embed="rId2" cstate="print"/>
          <a:stretch>
            <a:fillRect/>
          </a:stretch>
        </p:blipFill>
        <p:spPr>
          <a:xfrm>
            <a:off x="9678068" y="451625"/>
            <a:ext cx="1625232" cy="457812"/>
          </a:xfrm>
          <a:prstGeom prst="rect">
            <a:avLst/>
          </a:prstGeom>
        </p:spPr>
      </p:pic>
      <p:sp>
        <p:nvSpPr>
          <p:cNvPr id="11" name="文本框 2">
            <a:extLst>
              <a:ext uri="{FF2B5EF4-FFF2-40B4-BE49-F238E27FC236}">
                <a16:creationId xmlns:a16="http://schemas.microsoft.com/office/drawing/2014/main" id="{96576CA5-325B-49CB-B439-428932DFB4B2}"/>
              </a:ext>
            </a:extLst>
          </p:cNvPr>
          <p:cNvSpPr txBox="1"/>
          <p:nvPr/>
        </p:nvSpPr>
        <p:spPr>
          <a:xfrm>
            <a:off x="10236095" y="6406375"/>
            <a:ext cx="2021305" cy="369332"/>
          </a:xfrm>
          <a:prstGeom prst="rect">
            <a:avLst/>
          </a:prstGeom>
          <a:noFill/>
        </p:spPr>
        <p:txBody>
          <a:bodyPr wrap="square" rtlCol="0">
            <a:spAutoFit/>
          </a:bodyPr>
          <a:lstStyle/>
          <a:p>
            <a:pPr algn="ctr"/>
            <a:r>
              <a:rPr lang="en-US" altLang="zh-CN" dirty="0">
                <a:solidFill>
                  <a:schemeClr val="bg1"/>
                </a:solidFill>
                <a:latin typeface="Cambria" panose="02040503050406030204" pitchFamily="18" charset="0"/>
                <a:ea typeface="Cambria" panose="02040503050406030204" pitchFamily="18" charset="0"/>
              </a:rPr>
              <a:t>2022-12-13</a:t>
            </a:r>
            <a:endParaRPr lang="zh-CN" altLang="en-US" dirty="0">
              <a:solidFill>
                <a:schemeClr val="bg1"/>
              </a:solidFill>
              <a:latin typeface="Cambria" panose="02040503050406030204" pitchFamily="18" charset="0"/>
              <a:ea typeface="微软雅黑" panose="020B0503020204020204" pitchFamily="34" charset="-122"/>
            </a:endParaRPr>
          </a:p>
        </p:txBody>
      </p:sp>
      <p:sp>
        <p:nvSpPr>
          <p:cNvPr id="2" name="Rectangle 1">
            <a:extLst>
              <a:ext uri="{FF2B5EF4-FFF2-40B4-BE49-F238E27FC236}">
                <a16:creationId xmlns:a16="http://schemas.microsoft.com/office/drawing/2014/main" id="{47F1CBB3-9FF2-4D9C-9355-060198CF6AD8}"/>
              </a:ext>
            </a:extLst>
          </p:cNvPr>
          <p:cNvSpPr/>
          <p:nvPr/>
        </p:nvSpPr>
        <p:spPr>
          <a:xfrm>
            <a:off x="3056474" y="3781946"/>
            <a:ext cx="6186309" cy="369332"/>
          </a:xfrm>
          <a:prstGeom prst="rect">
            <a:avLst/>
          </a:prstGeom>
        </p:spPr>
        <p:txBody>
          <a:bodyPr wrap="none">
            <a:spAutoFit/>
          </a:bodyPr>
          <a:lstStyle/>
          <a:p>
            <a:r>
              <a:rPr lang="zh-CN" altLang="ko-KR" dirty="0">
                <a:latin typeface="Microsoft YaHei" panose="020B0503020204020204" pitchFamily="34" charset="-122"/>
                <a:ea typeface="Microsoft YaHei" panose="020B0503020204020204" pitchFamily="34" charset="-122"/>
                <a:cs typeface="Times New Roman" panose="02020603050405020304" pitchFamily="18" charset="0"/>
              </a:rPr>
              <a:t>金昭真</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（组长）</a:t>
            </a:r>
            <a:r>
              <a:rPr lang="zh-CN" altLang="ko-KR" dirty="0">
                <a:latin typeface="Microsoft YaHei" panose="020B0503020204020204" pitchFamily="34" charset="-122"/>
                <a:ea typeface="Microsoft YaHei" panose="020B0503020204020204" pitchFamily="34" charset="-122"/>
                <a:cs typeface="Times New Roman" panose="02020603050405020304" pitchFamily="18" charset="0"/>
              </a:rPr>
              <a:t>、高省薰、张轩、李睹妍、方昱晴、林兴波</a:t>
            </a:r>
            <a:endParaRPr lang="ko-KR" altLang="en-US" dirty="0">
              <a:latin typeface="Microsoft YaHei" panose="020B0503020204020204" pitchFamily="34" charset="-122"/>
            </a:endParaRPr>
          </a:p>
        </p:txBody>
      </p:sp>
      <p:pic>
        <p:nvPicPr>
          <p:cNvPr id="4" name="图片 3">
            <a:extLst>
              <a:ext uri="{FF2B5EF4-FFF2-40B4-BE49-F238E27FC236}">
                <a16:creationId xmlns:a16="http://schemas.microsoft.com/office/drawing/2014/main" id="{791716C7-568E-44B5-BCDE-905F7996C046}"/>
              </a:ext>
            </a:extLst>
          </p:cNvPr>
          <p:cNvPicPr>
            <a:picLocks noChangeAspect="1"/>
          </p:cNvPicPr>
          <p:nvPr/>
        </p:nvPicPr>
        <p:blipFill>
          <a:blip r:embed="rId3"/>
          <a:stretch>
            <a:fillRect/>
          </a:stretch>
        </p:blipFill>
        <p:spPr>
          <a:xfrm>
            <a:off x="8990541" y="265304"/>
            <a:ext cx="3000286" cy="670864"/>
          </a:xfrm>
          <a:prstGeom prst="rect">
            <a:avLst/>
          </a:prstGeom>
        </p:spPr>
      </p:pic>
    </p:spTree>
    <p:extLst>
      <p:ext uri="{BB962C8B-B14F-4D97-AF65-F5344CB8AC3E}">
        <p14:creationId xmlns:p14="http://schemas.microsoft.com/office/powerpoint/2010/main" val="2818263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D93D039-258F-4826-AA59-E2BAEB177BB2}"/>
              </a:ext>
            </a:extLst>
          </p:cNvPr>
          <p:cNvGrpSpPr/>
          <p:nvPr/>
        </p:nvGrpSpPr>
        <p:grpSpPr>
          <a:xfrm>
            <a:off x="8900160" y="409165"/>
            <a:ext cx="3291840" cy="561163"/>
            <a:chOff x="8900160" y="409165"/>
            <a:chExt cx="3291840" cy="561163"/>
          </a:xfrm>
        </p:grpSpPr>
        <p:pic>
          <p:nvPicPr>
            <p:cNvPr id="6" name="图片 18">
              <a:extLst>
                <a:ext uri="{FF2B5EF4-FFF2-40B4-BE49-F238E27FC236}">
                  <a16:creationId xmlns:a16="http://schemas.microsoft.com/office/drawing/2014/main" id="{D6515C08-DBD1-4699-88EA-38BA015A666C}"/>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8" name="矩形 14">
              <a:extLst>
                <a:ext uri="{FF2B5EF4-FFF2-40B4-BE49-F238E27FC236}">
                  <a16:creationId xmlns:a16="http://schemas.microsoft.com/office/drawing/2014/main" id="{5B3F3392-EE3F-463B-ABB2-987F2BFDD50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41" name="图片 40" descr="标志与中英文校名组合规范_左右（反白，在深色背景下使用）.png">
              <a:extLst>
                <a:ext uri="{FF2B5EF4-FFF2-40B4-BE49-F238E27FC236}">
                  <a16:creationId xmlns:a16="http://schemas.microsoft.com/office/drawing/2014/main" id="{32B5E477-31C4-284B-B359-3C7B070BE5A2}"/>
                </a:ext>
              </a:extLst>
            </p:cNvPr>
            <p:cNvPicPr>
              <a:picLocks noChangeAspect="1"/>
            </p:cNvPicPr>
            <p:nvPr/>
          </p:nvPicPr>
          <p:blipFill>
            <a:blip r:embed="rId4" cstate="print"/>
            <a:stretch>
              <a:fillRect/>
            </a:stretch>
          </p:blipFill>
          <p:spPr>
            <a:xfrm>
              <a:off x="10050602" y="449947"/>
              <a:ext cx="1625232" cy="457812"/>
            </a:xfrm>
            <a:prstGeom prst="rect">
              <a:avLst/>
            </a:prstGeom>
          </p:spPr>
        </p:pic>
      </p:grpSp>
      <p:sp>
        <p:nvSpPr>
          <p:cNvPr id="22" name="TextBox 19">
            <a:extLst>
              <a:ext uri="{FF2B5EF4-FFF2-40B4-BE49-F238E27FC236}">
                <a16:creationId xmlns:a16="http://schemas.microsoft.com/office/drawing/2014/main" id="{D5A096CF-C784-4F44-9E5A-E25C52F3E619}"/>
              </a:ext>
            </a:extLst>
          </p:cNvPr>
          <p:cNvSpPr txBox="1"/>
          <p:nvPr/>
        </p:nvSpPr>
        <p:spPr>
          <a:xfrm>
            <a:off x="767255" y="447108"/>
            <a:ext cx="3592429"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en-US" altLang="zh-CN" sz="3200" b="1" dirty="0">
                <a:latin typeface="Microsoft YaHei" panose="020B0503020204020204" pitchFamily="34" charset="-122"/>
                <a:ea typeface="Microsoft YaHei" panose="020B0503020204020204" pitchFamily="34" charset="-122"/>
              </a:rPr>
              <a:t>3-2. </a:t>
            </a:r>
            <a:r>
              <a:rPr lang="zh-CN" altLang="en-US" sz="3200" b="1" dirty="0">
                <a:latin typeface="Microsoft YaHei" panose="020B0503020204020204" pitchFamily="34" charset="-122"/>
                <a:ea typeface="Microsoft YaHei" panose="020B0503020204020204" pitchFamily="34" charset="-122"/>
              </a:rPr>
              <a:t>物流成本</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sp>
        <p:nvSpPr>
          <p:cNvPr id="4" name="Rectangle 3">
            <a:extLst>
              <a:ext uri="{FF2B5EF4-FFF2-40B4-BE49-F238E27FC236}">
                <a16:creationId xmlns:a16="http://schemas.microsoft.com/office/drawing/2014/main" id="{A3D7265E-F541-4E2A-9AE2-5D2F519CAAA6}"/>
              </a:ext>
            </a:extLst>
          </p:cNvPr>
          <p:cNvSpPr/>
          <p:nvPr/>
        </p:nvSpPr>
        <p:spPr>
          <a:xfrm>
            <a:off x="1679482" y="2294340"/>
            <a:ext cx="9435207" cy="3416320"/>
          </a:xfrm>
          <a:prstGeom prst="rect">
            <a:avLst/>
          </a:prstGeom>
        </p:spPr>
        <p:txBody>
          <a:bodyPr wrap="square">
            <a:spAutoFit/>
          </a:bodyPr>
          <a:lstStyle/>
          <a:p>
            <a:pPr algn="just"/>
            <a:r>
              <a:rPr lang="en-US" altLang="zh-CN" dirty="0">
                <a:latin typeface="微软雅黑" panose="020B0503020204020204" pitchFamily="34" charset="-122"/>
                <a:ea typeface="微软雅黑" panose="020B0503020204020204" pitchFamily="34" charset="-122"/>
              </a:rPr>
              <a:t>	10</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日，上海真如城市副中心、中海发展与沃尔玛山姆三方合作签约仪式在普陀区政府举行，标志着山姆会员商店将落地上海普陀。</a:t>
            </a:r>
            <a:endParaRPr lang="en-US" altLang="zh-CN" dirty="0">
              <a:latin typeface="微软雅黑" panose="020B0503020204020204" pitchFamily="34" charset="-122"/>
              <a:ea typeface="微软雅黑" panose="020B0503020204020204" pitchFamily="34" charset="-122"/>
            </a:endParaRPr>
          </a:p>
          <a:p>
            <a:pPr algn="just"/>
            <a:endParaRPr lang="zh-CN" altLang="en-US" dirty="0">
              <a:latin typeface="微软雅黑" panose="020B0503020204020204" pitchFamily="34" charset="-122"/>
              <a:ea typeface="微软雅黑" panose="020B0503020204020204" pitchFamily="34" charset="-122"/>
            </a:endParaRPr>
          </a:p>
          <a:p>
            <a:pPr algn="just"/>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据介绍，山姆会员商店（普陀真如店）将开在真如城市副中心中海环宇城</a:t>
            </a:r>
            <a:r>
              <a:rPr lang="en-US" altLang="zh-CN" dirty="0">
                <a:latin typeface="微软雅黑" panose="020B0503020204020204" pitchFamily="34" charset="-122"/>
                <a:ea typeface="微软雅黑" panose="020B0503020204020204" pitchFamily="34" charset="-122"/>
              </a:rPr>
              <a:t>MAX</a:t>
            </a:r>
            <a:r>
              <a:rPr lang="zh-CN" altLang="en-US" dirty="0">
                <a:latin typeface="微软雅黑" panose="020B0503020204020204" pitchFamily="34" charset="-122"/>
                <a:ea typeface="微软雅黑" panose="020B0503020204020204" pitchFamily="34" charset="-122"/>
              </a:rPr>
              <a:t>，总体量约</a:t>
            </a:r>
            <a:r>
              <a:rPr lang="en-US" altLang="zh-CN" dirty="0">
                <a:latin typeface="微软雅黑" panose="020B0503020204020204" pitchFamily="34" charset="-122"/>
                <a:ea typeface="微软雅黑" panose="020B0503020204020204" pitchFamily="34" charset="-122"/>
              </a:rPr>
              <a:t>5.7</a:t>
            </a:r>
            <a:r>
              <a:rPr lang="zh-CN" altLang="en-US" dirty="0">
                <a:latin typeface="微软雅黑" panose="020B0503020204020204" pitchFamily="34" charset="-122"/>
                <a:ea typeface="微软雅黑" panose="020B0503020204020204" pitchFamily="34" charset="-122"/>
              </a:rPr>
              <a:t>万平方米，全部位于地下空间，地上部分为绿廊公园中央区段，以</a:t>
            </a:r>
            <a:r>
              <a:rPr lang="en-US" altLang="zh-CN" dirty="0">
                <a:latin typeface="微软雅黑" panose="020B0503020204020204" pitchFamily="34" charset="-122"/>
                <a:ea typeface="微软雅黑" panose="020B0503020204020204" pitchFamily="34" charset="-122"/>
              </a:rPr>
              <a:t>TOD</a:t>
            </a:r>
            <a:r>
              <a:rPr lang="zh-CN" altLang="en-US" dirty="0">
                <a:latin typeface="微软雅黑" panose="020B0503020204020204" pitchFamily="34" charset="-122"/>
                <a:ea typeface="微软雅黑" panose="020B0503020204020204" pitchFamily="34" charset="-122"/>
              </a:rPr>
              <a:t>设计理念构建起“公园</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商业</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微绿地”多层次体系。目前，山姆会员商店（普陀真如店）已开工建设，预计</a:t>
            </a:r>
            <a:r>
              <a:rPr lang="en-US" altLang="zh-CN" dirty="0">
                <a:latin typeface="微软雅黑" panose="020B0503020204020204" pitchFamily="34" charset="-122"/>
                <a:ea typeface="微软雅黑" panose="020B0503020204020204" pitchFamily="34" charset="-122"/>
              </a:rPr>
              <a:t>2022</a:t>
            </a:r>
            <a:r>
              <a:rPr lang="zh-CN" altLang="en-US" dirty="0">
                <a:latin typeface="微软雅黑" panose="020B0503020204020204" pitchFamily="34" charset="-122"/>
                <a:ea typeface="微软雅黑" panose="020B0503020204020204" pitchFamily="34" charset="-122"/>
              </a:rPr>
              <a:t>年底开业，它将是上海首个结合</a:t>
            </a:r>
            <a:r>
              <a:rPr lang="en-US" altLang="zh-CN" dirty="0">
                <a:latin typeface="微软雅黑" panose="020B0503020204020204" pitchFamily="34" charset="-122"/>
                <a:ea typeface="微软雅黑" panose="020B0503020204020204" pitchFamily="34" charset="-122"/>
              </a:rPr>
              <a:t>TOD</a:t>
            </a:r>
            <a:r>
              <a:rPr lang="zh-CN" altLang="en-US" dirty="0">
                <a:latin typeface="微软雅黑" panose="020B0503020204020204" pitchFamily="34" charset="-122"/>
                <a:ea typeface="微软雅黑" panose="020B0503020204020204" pitchFamily="34" charset="-122"/>
              </a:rPr>
              <a:t>及城市公园综合开发的山姆会员商店。未来市区百姓去山姆，不用再跑浦东、青浦，坐地铁到真如就可以实现大采购了。</a:t>
            </a:r>
            <a:endParaRPr lang="en-US" altLang="zh-CN" dirty="0">
              <a:latin typeface="微软雅黑" panose="020B0503020204020204" pitchFamily="34" charset="-122"/>
              <a:ea typeface="微软雅黑" panose="020B0503020204020204" pitchFamily="34" charset="-122"/>
            </a:endParaRPr>
          </a:p>
          <a:p>
            <a:pPr algn="just"/>
            <a:endParaRPr lang="en-US" altLang="zh-CN" b="0" i="0" dirty="0">
              <a:effectLst/>
              <a:latin typeface="微软雅黑" panose="020B0503020204020204" pitchFamily="34" charset="-122"/>
              <a:ea typeface="微软雅黑" panose="020B0503020204020204" pitchFamily="34" charset="-122"/>
            </a:endParaRPr>
          </a:p>
          <a:p>
            <a:pPr algn="just"/>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在过往发展过程中，沃尔玛在各地政府支持下与合作伙伴共同打造了多个成功的商业案例：山姆会员商店深圳福田店连续</a:t>
            </a:r>
            <a:r>
              <a:rPr lang="en-US" altLang="zh-CN" dirty="0">
                <a:latin typeface="微软雅黑" panose="020B0503020204020204" pitchFamily="34" charset="-122"/>
                <a:ea typeface="微软雅黑" panose="020B0503020204020204" pitchFamily="34" charset="-122"/>
              </a:rPr>
              <a:t>11</a:t>
            </a:r>
            <a:r>
              <a:rPr lang="zh-CN" altLang="en-US" dirty="0">
                <a:latin typeface="微软雅黑" panose="020B0503020204020204" pitchFamily="34" charset="-122"/>
                <a:ea typeface="微软雅黑" panose="020B0503020204020204" pitchFamily="34" charset="-122"/>
              </a:rPr>
              <a:t>年蝉联全球销售第一。</a:t>
            </a:r>
            <a:endParaRPr lang="ko-KR" altLang="en-US" dirty="0">
              <a:latin typeface="微软雅黑" panose="020B0503020204020204" pitchFamily="34" charset="-122"/>
            </a:endParaRPr>
          </a:p>
          <a:p>
            <a:pPr algn="just"/>
            <a:endParaRPr lang="zh-CN" altLang="en-US" b="0" i="0" dirty="0">
              <a:effectLst/>
              <a:latin typeface="微软雅黑" panose="020B0503020204020204" pitchFamily="34" charset="-122"/>
              <a:ea typeface="微软雅黑" panose="020B0503020204020204" pitchFamily="34" charset="-122"/>
            </a:endParaRPr>
          </a:p>
        </p:txBody>
      </p:sp>
      <p:pic>
        <p:nvPicPr>
          <p:cNvPr id="16" name="Picture 2" descr="File:Sam's Club Logo 2020.svg - Wikimedia Commons">
            <a:extLst>
              <a:ext uri="{FF2B5EF4-FFF2-40B4-BE49-F238E27FC236}">
                <a16:creationId xmlns:a16="http://schemas.microsoft.com/office/drawing/2014/main" id="{4EA9B7F0-64D8-40A3-8228-33844978AA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680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FCC7FFA-CF27-4FAE-B0F1-99081831CFBE}"/>
              </a:ext>
            </a:extLst>
          </p:cNvPr>
          <p:cNvSpPr/>
          <p:nvPr/>
        </p:nvSpPr>
        <p:spPr>
          <a:xfrm>
            <a:off x="2914960" y="1501731"/>
            <a:ext cx="5629272" cy="581010"/>
          </a:xfrm>
          <a:prstGeom prst="rect">
            <a:avLst/>
          </a:prstGeom>
          <a:solidFill>
            <a:srgbClr val="1F4E79">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31" name="Rectangle 30">
            <a:extLst>
              <a:ext uri="{FF2B5EF4-FFF2-40B4-BE49-F238E27FC236}">
                <a16:creationId xmlns:a16="http://schemas.microsoft.com/office/drawing/2014/main" id="{01B40463-6109-4240-A9DF-C6821789A3DB}"/>
              </a:ext>
            </a:extLst>
          </p:cNvPr>
          <p:cNvSpPr/>
          <p:nvPr/>
        </p:nvSpPr>
        <p:spPr>
          <a:xfrm>
            <a:off x="7534286" y="2175792"/>
            <a:ext cx="3901221" cy="393607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3" name="Rectangle 2">
            <a:extLst>
              <a:ext uri="{FF2B5EF4-FFF2-40B4-BE49-F238E27FC236}">
                <a16:creationId xmlns:a16="http://schemas.microsoft.com/office/drawing/2014/main" id="{BC18A12D-A12A-48FE-9385-AB6FB14C7057}"/>
              </a:ext>
            </a:extLst>
          </p:cNvPr>
          <p:cNvSpPr/>
          <p:nvPr/>
        </p:nvSpPr>
        <p:spPr>
          <a:xfrm>
            <a:off x="2359534" y="2175793"/>
            <a:ext cx="3469388" cy="393607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ndParaRPr>
          </a:p>
        </p:txBody>
      </p:sp>
      <p:grpSp>
        <p:nvGrpSpPr>
          <p:cNvPr id="2" name="Group 1">
            <a:extLst>
              <a:ext uri="{FF2B5EF4-FFF2-40B4-BE49-F238E27FC236}">
                <a16:creationId xmlns:a16="http://schemas.microsoft.com/office/drawing/2014/main" id="{0D93D039-258F-4826-AA59-E2BAEB177BB2}"/>
              </a:ext>
            </a:extLst>
          </p:cNvPr>
          <p:cNvGrpSpPr/>
          <p:nvPr/>
        </p:nvGrpSpPr>
        <p:grpSpPr>
          <a:xfrm>
            <a:off x="8900160" y="409165"/>
            <a:ext cx="3291840" cy="561163"/>
            <a:chOff x="8900160" y="409165"/>
            <a:chExt cx="3291840" cy="561163"/>
          </a:xfrm>
        </p:grpSpPr>
        <p:pic>
          <p:nvPicPr>
            <p:cNvPr id="6" name="图片 18">
              <a:extLst>
                <a:ext uri="{FF2B5EF4-FFF2-40B4-BE49-F238E27FC236}">
                  <a16:creationId xmlns:a16="http://schemas.microsoft.com/office/drawing/2014/main" id="{D6515C08-DBD1-4699-88EA-38BA015A666C}"/>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8" name="矩形 14">
              <a:extLst>
                <a:ext uri="{FF2B5EF4-FFF2-40B4-BE49-F238E27FC236}">
                  <a16:creationId xmlns:a16="http://schemas.microsoft.com/office/drawing/2014/main" id="{5B3F3392-EE3F-463B-ABB2-987F2BFDD50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41" name="图片 40" descr="标志与中英文校名组合规范_左右（反白，在深色背景下使用）.png">
              <a:extLst>
                <a:ext uri="{FF2B5EF4-FFF2-40B4-BE49-F238E27FC236}">
                  <a16:creationId xmlns:a16="http://schemas.microsoft.com/office/drawing/2014/main" id="{32B5E477-31C4-284B-B359-3C7B070BE5A2}"/>
                </a:ext>
              </a:extLst>
            </p:cNvPr>
            <p:cNvPicPr>
              <a:picLocks noChangeAspect="1"/>
            </p:cNvPicPr>
            <p:nvPr/>
          </p:nvPicPr>
          <p:blipFill>
            <a:blip r:embed="rId4" cstate="print"/>
            <a:stretch>
              <a:fillRect/>
            </a:stretch>
          </p:blipFill>
          <p:spPr>
            <a:xfrm>
              <a:off x="10050602" y="449947"/>
              <a:ext cx="1625232" cy="457812"/>
            </a:xfrm>
            <a:prstGeom prst="rect">
              <a:avLst/>
            </a:prstGeom>
          </p:spPr>
        </p:pic>
      </p:grpSp>
      <p:sp>
        <p:nvSpPr>
          <p:cNvPr id="22" name="TextBox 19">
            <a:extLst>
              <a:ext uri="{FF2B5EF4-FFF2-40B4-BE49-F238E27FC236}">
                <a16:creationId xmlns:a16="http://schemas.microsoft.com/office/drawing/2014/main" id="{D5A096CF-C784-4F44-9E5A-E25C52F3E619}"/>
              </a:ext>
            </a:extLst>
          </p:cNvPr>
          <p:cNvSpPr txBox="1"/>
          <p:nvPr/>
        </p:nvSpPr>
        <p:spPr>
          <a:xfrm>
            <a:off x="767255" y="447108"/>
            <a:ext cx="4072759"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en-US" altLang="zh-CN" sz="3200" b="1" dirty="0">
                <a:latin typeface="Microsoft YaHei" panose="020B0503020204020204" pitchFamily="34" charset="-122"/>
                <a:ea typeface="Microsoft YaHei" panose="020B0503020204020204" pitchFamily="34" charset="-122"/>
              </a:rPr>
              <a:t>4. </a:t>
            </a:r>
            <a:r>
              <a:rPr lang="zh-CN" altLang="en-US" sz="3200" b="1" dirty="0">
                <a:latin typeface="Microsoft YaHei" panose="020B0503020204020204" pitchFamily="34" charset="-122"/>
                <a:ea typeface="Microsoft YaHei" panose="020B0503020204020204" pitchFamily="34" charset="-122"/>
              </a:rPr>
              <a:t>包装和仓储成本</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pic>
        <p:nvPicPr>
          <p:cNvPr id="7174" name="Picture 6" descr="山姆会员店全国有多少家门店-海峡都市报官方网站-海峡网">
            <a:extLst>
              <a:ext uri="{FF2B5EF4-FFF2-40B4-BE49-F238E27FC236}">
                <a16:creationId xmlns:a16="http://schemas.microsoft.com/office/drawing/2014/main" id="{7397CC37-D3CE-481F-9470-97F6D19954B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738" r="23796" b="49046"/>
          <a:stretch/>
        </p:blipFill>
        <p:spPr bwMode="auto">
          <a:xfrm>
            <a:off x="1061793" y="2547903"/>
            <a:ext cx="2649276" cy="155092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山姆会员店的水果是如何来做预包装的？|冷藏柜|规格|塑料_新浪新闻">
            <a:extLst>
              <a:ext uri="{FF2B5EF4-FFF2-40B4-BE49-F238E27FC236}">
                <a16:creationId xmlns:a16="http://schemas.microsoft.com/office/drawing/2014/main" id="{4DCBFCEB-3A46-4887-9F80-4E3222FBC2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198" r="5190" b="29997"/>
          <a:stretch/>
        </p:blipFill>
        <p:spPr bwMode="auto">
          <a:xfrm>
            <a:off x="1047033" y="4191880"/>
            <a:ext cx="2649276" cy="1550926"/>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弹性供应链有啥好？山姆会员店凭它经受住疫情考验_腾讯新闻">
            <a:extLst>
              <a:ext uri="{FF2B5EF4-FFF2-40B4-BE49-F238E27FC236}">
                <a16:creationId xmlns:a16="http://schemas.microsoft.com/office/drawing/2014/main" id="{430909B2-CD7B-450E-AB3F-8B3164EAADEC}"/>
              </a:ext>
            </a:extLst>
          </p:cNvPr>
          <p:cNvPicPr>
            <a:picLocks noChangeAspect="1" noChangeArrowheads="1"/>
          </p:cNvPicPr>
          <p:nvPr/>
        </p:nvPicPr>
        <p:blipFill rotWithShape="1">
          <a:blip r:embed="rId7">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rcRect l="22283" r="9867"/>
          <a:stretch/>
        </p:blipFill>
        <p:spPr bwMode="auto">
          <a:xfrm>
            <a:off x="6411680" y="2547903"/>
            <a:ext cx="2780815" cy="319490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48F04C2-A583-49FA-AB61-F85DEB757995}"/>
              </a:ext>
            </a:extLst>
          </p:cNvPr>
          <p:cNvSpPr/>
          <p:nvPr/>
        </p:nvSpPr>
        <p:spPr>
          <a:xfrm>
            <a:off x="3853032" y="2533158"/>
            <a:ext cx="1874876" cy="3416320"/>
          </a:xfrm>
          <a:prstGeom prst="rect">
            <a:avLst/>
          </a:prstGeom>
        </p:spPr>
        <p:txBody>
          <a:bodyPr wrap="square">
            <a:spAutoFit/>
          </a:bodyPr>
          <a:lstStyle/>
          <a:p>
            <a:r>
              <a:rPr lang="zh-CN" altLang="ko-KR" b="1" dirty="0">
                <a:latin typeface="Microsoft YaHei" panose="020B0503020204020204" pitchFamily="34" charset="-122"/>
                <a:ea typeface="Microsoft YaHei" panose="020B0503020204020204" pitchFamily="34" charset="-122"/>
              </a:rPr>
              <a:t>利用</a:t>
            </a:r>
            <a:r>
              <a:rPr lang="zh-CN" altLang="en-US" b="1" dirty="0">
                <a:latin typeface="Microsoft YaHei" panose="020B0503020204020204" pitchFamily="34" charset="-122"/>
                <a:ea typeface="Microsoft YaHei" panose="020B0503020204020204" pitchFamily="34" charset="-122"/>
              </a:rPr>
              <a:t>大</a:t>
            </a:r>
            <a:r>
              <a:rPr lang="zh-CN" altLang="ko-KR" b="1" dirty="0">
                <a:latin typeface="Microsoft YaHei" panose="020B0503020204020204" pitchFamily="34" charset="-122"/>
                <a:ea typeface="Microsoft YaHei" panose="020B0503020204020204" pitchFamily="34" charset="-122"/>
              </a:rPr>
              <a:t>型包装</a:t>
            </a:r>
            <a:endParaRPr lang="en-US" altLang="zh-CN" b="1" dirty="0">
              <a:latin typeface="Microsoft YaHei" panose="020B0503020204020204" pitchFamily="34" charset="-122"/>
              <a:ea typeface="Microsoft YaHei" panose="020B0503020204020204" pitchFamily="34" charset="-122"/>
            </a:endParaRPr>
          </a:p>
          <a:p>
            <a:endParaRPr lang="en-US" altLang="zh-CN" b="1" dirty="0">
              <a:latin typeface="Microsoft YaHei" panose="020B0503020204020204" pitchFamily="34" charset="-122"/>
              <a:ea typeface="Microsoft YaHei" panose="020B0503020204020204" pitchFamily="34" charset="-122"/>
            </a:endParaRPr>
          </a:p>
          <a:p>
            <a:r>
              <a:rPr lang="zh-CN" altLang="ko-KR" dirty="0">
                <a:latin typeface="Microsoft YaHei" panose="020B0503020204020204" pitchFamily="34" charset="-122"/>
                <a:ea typeface="Microsoft YaHei" panose="020B0503020204020204" pitchFamily="34" charset="-122"/>
              </a:rPr>
              <a:t>把商品以整箱、</a:t>
            </a:r>
            <a:endParaRPr lang="en-US" altLang="zh-CN" dirty="0">
              <a:latin typeface="Microsoft YaHei" panose="020B0503020204020204" pitchFamily="34" charset="-122"/>
              <a:ea typeface="Microsoft YaHei" panose="020B0503020204020204" pitchFamily="34" charset="-122"/>
            </a:endParaRPr>
          </a:p>
          <a:p>
            <a:r>
              <a:rPr lang="zh-CN" altLang="ko-KR" dirty="0">
                <a:latin typeface="Microsoft YaHei" panose="020B0503020204020204" pitchFamily="34" charset="-122"/>
                <a:ea typeface="Microsoft YaHei" panose="020B0503020204020204" pitchFamily="34" charset="-122"/>
              </a:rPr>
              <a:t>整盒的</a:t>
            </a:r>
            <a:r>
              <a:rPr lang="zh-CN" altLang="en-US" dirty="0">
                <a:latin typeface="Microsoft YaHei" panose="020B0503020204020204" pitchFamily="34" charset="-122"/>
                <a:ea typeface="Microsoft YaHei" panose="020B0503020204020204" pitchFamily="34" charset="-122"/>
              </a:rPr>
              <a:t>形</a:t>
            </a:r>
            <a:r>
              <a:rPr lang="zh-CN" altLang="ko-KR" dirty="0">
                <a:latin typeface="Microsoft YaHei" panose="020B0503020204020204" pitchFamily="34" charset="-122"/>
                <a:ea typeface="Microsoft YaHei" panose="020B0503020204020204" pitchFamily="34" charset="-122"/>
              </a:rPr>
              <a:t>式摆</a:t>
            </a:r>
            <a:r>
              <a:rPr lang="zh-CN" altLang="en-US" dirty="0">
                <a:latin typeface="Microsoft YaHei" panose="020B0503020204020204" pitchFamily="34" charset="-122"/>
                <a:ea typeface="Microsoft YaHei" panose="020B0503020204020204" pitchFamily="34" charset="-122"/>
              </a:rPr>
              <a:t>放</a:t>
            </a:r>
            <a:r>
              <a:rPr lang="zh-CN" altLang="ko-KR" dirty="0">
                <a:latin typeface="Microsoft YaHei" panose="020B0503020204020204" pitchFamily="34" charset="-122"/>
                <a:ea typeface="Microsoft YaHei" panose="020B0503020204020204" pitchFamily="34" charset="-122"/>
              </a:rPr>
              <a:t>在货架上</a:t>
            </a:r>
            <a:endParaRPr lang="en-US" altLang="zh-CN" dirty="0">
              <a:latin typeface="Microsoft YaHei" panose="020B0503020204020204" pitchFamily="34" charset="-122"/>
              <a:ea typeface="Microsoft YaHei" panose="020B0503020204020204" pitchFamily="34" charset="-122"/>
            </a:endParaRPr>
          </a:p>
          <a:p>
            <a:endParaRPr lang="en-US" altLang="ko-KR" dirty="0">
              <a:latin typeface="Microsoft YaHei" panose="020B0503020204020204" pitchFamily="34" charset="-122"/>
              <a:ea typeface="Microsoft YaHei" panose="020B0503020204020204" pitchFamily="34" charset="-122"/>
            </a:endParaRPr>
          </a:p>
          <a:p>
            <a:r>
              <a:rPr lang="zh-CN" altLang="ko-KR" b="1" dirty="0">
                <a:latin typeface="Microsoft YaHei" panose="020B0503020204020204" pitchFamily="34" charset="-122"/>
                <a:ea typeface="Microsoft YaHei" panose="020B0503020204020204" pitchFamily="34" charset="-122"/>
              </a:rPr>
              <a:t>减少仓储成本</a:t>
            </a:r>
            <a:endParaRPr lang="en-US" altLang="zh-CN" b="1"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ko-KR" dirty="0">
                <a:latin typeface="Microsoft YaHei" panose="020B0503020204020204" pitchFamily="34" charset="-122"/>
                <a:ea typeface="Microsoft YaHei" panose="020B0503020204020204" pitchFamily="34" charset="-122"/>
              </a:rPr>
              <a:t>降低商品从仓库到</a:t>
            </a:r>
            <a:r>
              <a:rPr lang="zh-CN" altLang="en-US" dirty="0">
                <a:latin typeface="Microsoft YaHei" panose="020B0503020204020204" pitchFamily="34" charset="-122"/>
                <a:ea typeface="Microsoft YaHei" panose="020B0503020204020204" pitchFamily="34" charset="-122"/>
              </a:rPr>
              <a:t>货架</a:t>
            </a:r>
            <a:r>
              <a:rPr lang="zh-CN" altLang="ko-KR" dirty="0">
                <a:latin typeface="Microsoft YaHei" panose="020B0503020204020204" pitchFamily="34" charset="-122"/>
                <a:ea typeface="Microsoft YaHei" panose="020B0503020204020204" pitchFamily="34" charset="-122"/>
              </a:rPr>
              <a:t>的成本</a:t>
            </a:r>
            <a:endParaRPr lang="en-US" altLang="zh-CN" dirty="0">
              <a:latin typeface="Microsoft YaHei" panose="020B0503020204020204" pitchFamily="34" charset="-122"/>
              <a:ea typeface="Microsoft YaHei" panose="020B0503020204020204" pitchFamily="34" charset="-122"/>
            </a:endParaRPr>
          </a:p>
          <a:p>
            <a:endParaRPr lang="ko-KR" altLang="en-US" dirty="0">
              <a:latin typeface="Microsoft YaHei" panose="020B0503020204020204" pitchFamily="34" charset="-122"/>
            </a:endParaRPr>
          </a:p>
          <a:p>
            <a:endParaRPr lang="ko-KR" altLang="en-US" b="1" dirty="0">
              <a:latin typeface="Microsoft YaHei" panose="020B0503020204020204" pitchFamily="34" charset="-122"/>
            </a:endParaRPr>
          </a:p>
        </p:txBody>
      </p:sp>
      <p:sp>
        <p:nvSpPr>
          <p:cNvPr id="7" name="Rectangle 6">
            <a:extLst>
              <a:ext uri="{FF2B5EF4-FFF2-40B4-BE49-F238E27FC236}">
                <a16:creationId xmlns:a16="http://schemas.microsoft.com/office/drawing/2014/main" id="{3B4A4C32-F41D-4A4E-B870-84542246F999}"/>
              </a:ext>
            </a:extLst>
          </p:cNvPr>
          <p:cNvSpPr/>
          <p:nvPr/>
        </p:nvSpPr>
        <p:spPr>
          <a:xfrm>
            <a:off x="3149753" y="1589627"/>
            <a:ext cx="5358338" cy="400110"/>
          </a:xfrm>
          <a:prstGeom prst="rect">
            <a:avLst/>
          </a:prstGeom>
        </p:spPr>
        <p:txBody>
          <a:bodyPr wrap="square">
            <a:spAutoFit/>
          </a:bodyPr>
          <a:lstStyle/>
          <a:p>
            <a:r>
              <a:rPr lang="zh-CN" altLang="en-US" sz="2000" b="1" dirty="0">
                <a:solidFill>
                  <a:schemeClr val="bg1"/>
                </a:solidFill>
                <a:latin typeface="Microsoft YaHei" panose="020B0503020204020204" pitchFamily="34" charset="-122"/>
                <a:ea typeface="Microsoft YaHei" panose="020B0503020204020204" pitchFamily="34" charset="-122"/>
              </a:rPr>
              <a:t>山</a:t>
            </a:r>
            <a:r>
              <a:rPr lang="zh-CN" altLang="ko-KR" sz="2000" b="1" dirty="0">
                <a:solidFill>
                  <a:schemeClr val="bg1"/>
                </a:solidFill>
                <a:latin typeface="Microsoft YaHei" panose="020B0503020204020204" pitchFamily="34" charset="-122"/>
                <a:ea typeface="Microsoft YaHei" panose="020B0503020204020204" pitchFamily="34" charset="-122"/>
              </a:rPr>
              <a:t>姆仓储式</a:t>
            </a:r>
            <a:r>
              <a:rPr lang="zh-CN" altLang="en-US" sz="2000" b="1" dirty="0">
                <a:solidFill>
                  <a:schemeClr val="bg1"/>
                </a:solidFill>
                <a:latin typeface="Microsoft YaHei" panose="020B0503020204020204" pitchFamily="34" charset="-122"/>
                <a:ea typeface="Microsoft YaHei" panose="020B0503020204020204" pitchFamily="34" charset="-122"/>
              </a:rPr>
              <a:t>门</a:t>
            </a:r>
            <a:r>
              <a:rPr lang="zh-CN" altLang="ko-KR" sz="2000" b="1" dirty="0">
                <a:solidFill>
                  <a:schemeClr val="bg1"/>
                </a:solidFill>
                <a:latin typeface="Microsoft YaHei" panose="020B0503020204020204" pitchFamily="34" charset="-122"/>
                <a:ea typeface="Microsoft YaHei" panose="020B0503020204020204" pitchFamily="34" charset="-122"/>
              </a:rPr>
              <a:t>店既是销售空间，也是储存空间</a:t>
            </a:r>
            <a:endParaRPr lang="ko-KR" altLang="en-US" sz="2000" b="1" dirty="0">
              <a:solidFill>
                <a:schemeClr val="bg1"/>
              </a:solidFill>
              <a:latin typeface="Microsoft YaHei" panose="020B0503020204020204" pitchFamily="34" charset="-122"/>
            </a:endParaRPr>
          </a:p>
        </p:txBody>
      </p:sp>
      <p:sp>
        <p:nvSpPr>
          <p:cNvPr id="9" name="Rectangle 8">
            <a:extLst>
              <a:ext uri="{FF2B5EF4-FFF2-40B4-BE49-F238E27FC236}">
                <a16:creationId xmlns:a16="http://schemas.microsoft.com/office/drawing/2014/main" id="{2A3F836A-E0A9-4CC3-993D-CC252A37EBF1}"/>
              </a:ext>
            </a:extLst>
          </p:cNvPr>
          <p:cNvSpPr/>
          <p:nvPr/>
        </p:nvSpPr>
        <p:spPr>
          <a:xfrm>
            <a:off x="9382371" y="2533157"/>
            <a:ext cx="2053136" cy="2862322"/>
          </a:xfrm>
          <a:prstGeom prst="rect">
            <a:avLst/>
          </a:prstGeom>
        </p:spPr>
        <p:txBody>
          <a:bodyPr wrap="square">
            <a:spAutoFit/>
          </a:bodyPr>
          <a:lstStyle/>
          <a:p>
            <a:r>
              <a:rPr lang="zh-CN" altLang="ko-KR" dirty="0">
                <a:latin typeface="微软雅黑" panose="020B0503020204020204" pitchFamily="34" charset="-122"/>
                <a:ea typeface="微软雅黑" panose="020B0503020204020204" pitchFamily="34" charset="-122"/>
              </a:rPr>
              <a:t>深圳</a:t>
            </a:r>
            <a:r>
              <a:rPr lang="zh-CN" altLang="en-US" dirty="0">
                <a:latin typeface="微软雅黑" panose="020B0503020204020204" pitchFamily="34" charset="-122"/>
                <a:ea typeface="微软雅黑" panose="020B0503020204020204" pitchFamily="34" charset="-122"/>
              </a:rPr>
              <a:t>龙</a:t>
            </a:r>
            <a:r>
              <a:rPr lang="zh-CN" altLang="ko-KR" dirty="0">
                <a:latin typeface="微软雅黑" panose="020B0503020204020204" pitchFamily="34" charset="-122"/>
                <a:ea typeface="微软雅黑" panose="020B0503020204020204" pitchFamily="34" charset="-122"/>
              </a:rPr>
              <a:t>华店</a:t>
            </a:r>
            <a:endParaRPr lang="en-US" altLang="zh-CN"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采用</a:t>
            </a:r>
            <a:r>
              <a:rPr lang="zh-CN" altLang="en-US" dirty="0">
                <a:latin typeface="微软雅黑" panose="020B0503020204020204" pitchFamily="34" charset="-122"/>
                <a:ea typeface="微软雅黑" panose="020B0503020204020204" pitchFamily="34" charset="-122"/>
              </a:rPr>
              <a:t>了</a:t>
            </a:r>
            <a:r>
              <a:rPr lang="zh-CN" altLang="ko-KR" dirty="0">
                <a:latin typeface="微软雅黑" panose="020B0503020204020204" pitchFamily="34" charset="-122"/>
                <a:ea typeface="微软雅黑" panose="020B0503020204020204" pitchFamily="34" charset="-122"/>
              </a:rPr>
              <a:t>美国标准的</a:t>
            </a:r>
            <a:endParaRPr lang="en-US" altLang="zh-CN" dirty="0">
              <a:latin typeface="微软雅黑" panose="020B0503020204020204" pitchFamily="34" charset="-122"/>
              <a:ea typeface="微软雅黑" panose="020B0503020204020204" pitchFamily="34" charset="-122"/>
            </a:endParaRPr>
          </a:p>
          <a:p>
            <a:r>
              <a:rPr lang="zh-CN" altLang="ko-KR" b="1" dirty="0">
                <a:latin typeface="微软雅黑" panose="020B0503020204020204" pitchFamily="34" charset="-122"/>
                <a:ea typeface="微软雅黑" panose="020B0503020204020204" pitchFamily="34" charset="-122"/>
              </a:rPr>
              <a:t>后补式冷柜</a:t>
            </a:r>
            <a:endParaRPr lang="en-US" altLang="zh-CN" b="1"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冷库</a:t>
            </a:r>
            <a:r>
              <a:rPr lang="zh-CN" altLang="ko-KR" dirty="0">
                <a:latin typeface="微软雅黑" panose="020B0503020204020204" pitchFamily="34" charset="-122"/>
                <a:ea typeface="微软雅黑" panose="020B0503020204020204" pitchFamily="34" charset="-122"/>
              </a:rPr>
              <a:t>与货架</a:t>
            </a:r>
            <a:r>
              <a:rPr lang="zh-CN" altLang="en-US" dirty="0">
                <a:latin typeface="微软雅黑" panose="020B0503020204020204" pitchFamily="34" charset="-122"/>
                <a:ea typeface="微软雅黑" panose="020B0503020204020204" pitchFamily="34" charset="-122"/>
              </a:rPr>
              <a:t>直接</a:t>
            </a:r>
            <a:r>
              <a:rPr lang="zh-CN" altLang="ko-KR" dirty="0">
                <a:latin typeface="微软雅黑" panose="020B0503020204020204" pitchFamily="34" charset="-122"/>
                <a:ea typeface="微软雅黑" panose="020B0503020204020204" pitchFamily="34" charset="-122"/>
              </a:rPr>
              <a:t>相连，最</a:t>
            </a:r>
            <a:r>
              <a:rPr lang="zh-CN" altLang="en-US" dirty="0">
                <a:latin typeface="微软雅黑" panose="020B0503020204020204" pitchFamily="34" charset="-122"/>
                <a:ea typeface="微软雅黑" panose="020B0503020204020204" pitchFamily="34" charset="-122"/>
              </a:rPr>
              <a:t>大</a:t>
            </a:r>
            <a:r>
              <a:rPr lang="zh-CN" altLang="ko-KR" dirty="0">
                <a:latin typeface="微软雅黑" panose="020B0503020204020204" pitchFamily="34" charset="-122"/>
                <a:ea typeface="微软雅黑" panose="020B0503020204020204" pitchFamily="34" charset="-122"/>
              </a:rPr>
              <a:t>程度</a:t>
            </a:r>
            <a:r>
              <a:rPr lang="zh-CN" altLang="en-US" dirty="0">
                <a:latin typeface="微软雅黑" panose="020B0503020204020204" pitchFamily="34" charset="-122"/>
                <a:ea typeface="微软雅黑" panose="020B0503020204020204" pitchFamily="34" charset="-122"/>
              </a:rPr>
              <a:t>地</a:t>
            </a:r>
            <a:r>
              <a:rPr lang="zh-CN" altLang="ko-KR" dirty="0">
                <a:latin typeface="微软雅黑" panose="020B0503020204020204" pitchFamily="34" charset="-122"/>
                <a:ea typeface="微软雅黑" panose="020B0503020204020204" pitchFamily="34" charset="-122"/>
              </a:rPr>
              <a:t>保障商品新鲜</a:t>
            </a:r>
            <a:r>
              <a:rPr lang="zh-CN" altLang="en-US" dirty="0">
                <a:latin typeface="微软雅黑" panose="020B0503020204020204" pitchFamily="34" charset="-122"/>
                <a:ea typeface="微软雅黑" panose="020B0503020204020204" pitchFamily="34" charset="-122"/>
              </a:rPr>
              <a:t>度</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ko-KR" dirty="0">
                <a:latin typeface="微软雅黑" panose="020B0503020204020204" pitchFamily="34" charset="-122"/>
                <a:ea typeface="微软雅黑" panose="020B0503020204020204" pitchFamily="34" charset="-122"/>
              </a:rPr>
              <a:t>压缩后台空间，</a:t>
            </a:r>
            <a:endParaRPr lang="en-US" altLang="zh-CN" dirty="0">
              <a:latin typeface="微软雅黑" panose="020B0503020204020204" pitchFamily="34" charset="-122"/>
              <a:ea typeface="微软雅黑" panose="020B0503020204020204" pitchFamily="34" charset="-122"/>
            </a:endParaRPr>
          </a:p>
          <a:p>
            <a:r>
              <a:rPr lang="zh-CN" altLang="ko-KR" dirty="0">
                <a:latin typeface="微软雅黑" panose="020B0503020204020204" pitchFamily="34" charset="-122"/>
                <a:ea typeface="微软雅黑" panose="020B0503020204020204" pitchFamily="34" charset="-122"/>
              </a:rPr>
              <a:t>提升</a:t>
            </a:r>
            <a:r>
              <a:rPr lang="zh-CN" altLang="en-US" dirty="0">
                <a:latin typeface="微软雅黑" panose="020B0503020204020204" pitchFamily="34" charset="-122"/>
                <a:ea typeface="微软雅黑" panose="020B0503020204020204" pitchFamily="34" charset="-122"/>
              </a:rPr>
              <a:t>工作</a:t>
            </a:r>
            <a:r>
              <a:rPr lang="zh-CN" altLang="ko-KR" dirty="0">
                <a:latin typeface="微软雅黑" panose="020B0503020204020204" pitchFamily="34" charset="-122"/>
                <a:ea typeface="微软雅黑" panose="020B0503020204020204" pitchFamily="34" charset="-122"/>
              </a:rPr>
              <a:t>效率</a:t>
            </a:r>
            <a:endParaRPr lang="ko-KR" altLang="en-US" dirty="0">
              <a:latin typeface="微软雅黑" panose="020B0503020204020204" pitchFamily="34" charset="-122"/>
            </a:endParaRPr>
          </a:p>
        </p:txBody>
      </p:sp>
      <p:pic>
        <p:nvPicPr>
          <p:cNvPr id="32" name="Picture 2" descr="File:Sam's Club Logo 2020.svg - Wikimedia Commons">
            <a:extLst>
              <a:ext uri="{FF2B5EF4-FFF2-40B4-BE49-F238E27FC236}">
                <a16:creationId xmlns:a16="http://schemas.microsoft.com/office/drawing/2014/main" id="{3F64BAFF-9662-4DF8-8886-717EED4E81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7418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D93D039-258F-4826-AA59-E2BAEB177BB2}"/>
              </a:ext>
            </a:extLst>
          </p:cNvPr>
          <p:cNvGrpSpPr/>
          <p:nvPr/>
        </p:nvGrpSpPr>
        <p:grpSpPr>
          <a:xfrm>
            <a:off x="8900160" y="409165"/>
            <a:ext cx="3291840" cy="561163"/>
            <a:chOff x="8900160" y="409165"/>
            <a:chExt cx="3291840" cy="561163"/>
          </a:xfrm>
        </p:grpSpPr>
        <p:pic>
          <p:nvPicPr>
            <p:cNvPr id="6" name="图片 18">
              <a:extLst>
                <a:ext uri="{FF2B5EF4-FFF2-40B4-BE49-F238E27FC236}">
                  <a16:creationId xmlns:a16="http://schemas.microsoft.com/office/drawing/2014/main" id="{D6515C08-DBD1-4699-88EA-38BA015A666C}"/>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8" name="矩形 14">
              <a:extLst>
                <a:ext uri="{FF2B5EF4-FFF2-40B4-BE49-F238E27FC236}">
                  <a16:creationId xmlns:a16="http://schemas.microsoft.com/office/drawing/2014/main" id="{5B3F3392-EE3F-463B-ABB2-987F2BFDD50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41" name="图片 40" descr="标志与中英文校名组合规范_左右（反白，在深色背景下使用）.png">
              <a:extLst>
                <a:ext uri="{FF2B5EF4-FFF2-40B4-BE49-F238E27FC236}">
                  <a16:creationId xmlns:a16="http://schemas.microsoft.com/office/drawing/2014/main" id="{32B5E477-31C4-284B-B359-3C7B070BE5A2}"/>
                </a:ext>
              </a:extLst>
            </p:cNvPr>
            <p:cNvPicPr>
              <a:picLocks noChangeAspect="1"/>
            </p:cNvPicPr>
            <p:nvPr/>
          </p:nvPicPr>
          <p:blipFill>
            <a:blip r:embed="rId4" cstate="print"/>
            <a:stretch>
              <a:fillRect/>
            </a:stretch>
          </p:blipFill>
          <p:spPr>
            <a:xfrm>
              <a:off x="10050602" y="449947"/>
              <a:ext cx="1625232" cy="457812"/>
            </a:xfrm>
            <a:prstGeom prst="rect">
              <a:avLst/>
            </a:prstGeom>
          </p:spPr>
        </p:pic>
      </p:grpSp>
      <p:sp>
        <p:nvSpPr>
          <p:cNvPr id="22" name="TextBox 19">
            <a:extLst>
              <a:ext uri="{FF2B5EF4-FFF2-40B4-BE49-F238E27FC236}">
                <a16:creationId xmlns:a16="http://schemas.microsoft.com/office/drawing/2014/main" id="{D5A096CF-C784-4F44-9E5A-E25C52F3E619}"/>
              </a:ext>
            </a:extLst>
          </p:cNvPr>
          <p:cNvSpPr txBox="1"/>
          <p:nvPr/>
        </p:nvSpPr>
        <p:spPr>
          <a:xfrm>
            <a:off x="767255" y="447108"/>
            <a:ext cx="3592429"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en-US" altLang="zh-CN" sz="3200" b="1" dirty="0">
                <a:latin typeface="Microsoft YaHei" panose="020B0503020204020204" pitchFamily="34" charset="-122"/>
                <a:ea typeface="Microsoft YaHei" panose="020B0503020204020204" pitchFamily="34" charset="-122"/>
              </a:rPr>
              <a:t>5. </a:t>
            </a:r>
            <a:r>
              <a:rPr lang="zh-CN" altLang="en-US" sz="3200" b="1" dirty="0">
                <a:latin typeface="Microsoft YaHei" panose="020B0503020204020204" pitchFamily="34" charset="-122"/>
                <a:ea typeface="Microsoft YaHei" panose="020B0503020204020204" pitchFamily="34" charset="-122"/>
              </a:rPr>
              <a:t>运营管理成本</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pic>
        <p:nvPicPr>
          <p:cNvPr id="9218" name="Picture 2" descr="高端会员制等来了中国消费者，山姆下半年还将开3店_2018注册送体验金">
            <a:extLst>
              <a:ext uri="{FF2B5EF4-FFF2-40B4-BE49-F238E27FC236}">
                <a16:creationId xmlns:a16="http://schemas.microsoft.com/office/drawing/2014/main" id="{2BF13491-835E-44B5-AFEA-ABFC3B3E9C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680" y="1817514"/>
            <a:ext cx="4598413" cy="30670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CD96E58-9174-4E7B-9120-AA00E1BD69CA}"/>
              </a:ext>
            </a:extLst>
          </p:cNvPr>
          <p:cNvSpPr/>
          <p:nvPr/>
        </p:nvSpPr>
        <p:spPr>
          <a:xfrm>
            <a:off x="2349247" y="5201538"/>
            <a:ext cx="1980029" cy="400110"/>
          </a:xfrm>
          <a:prstGeom prst="rect">
            <a:avLst/>
          </a:prstGeom>
        </p:spPr>
        <p:txBody>
          <a:bodyPr wrap="none">
            <a:spAutoFit/>
          </a:bodyPr>
          <a:lstStyle/>
          <a:p>
            <a:r>
              <a:rPr lang="zh-CN" altLang="ko-KR" sz="2000" b="1" dirty="0">
                <a:latin typeface="Microsoft YaHei" panose="020B0503020204020204" pitchFamily="34" charset="-122"/>
                <a:ea typeface="Microsoft YaHei" panose="020B0503020204020204" pitchFamily="34" charset="-122"/>
              </a:rPr>
              <a:t>采用卡板式陈列</a:t>
            </a:r>
            <a:endParaRPr lang="ko-KR" altLang="en-US" sz="2000" b="1" dirty="0">
              <a:latin typeface="Microsoft YaHei" panose="020B0503020204020204" pitchFamily="34" charset="-122"/>
            </a:endParaRPr>
          </a:p>
        </p:txBody>
      </p:sp>
      <p:sp>
        <p:nvSpPr>
          <p:cNvPr id="9" name="Rectangle 8">
            <a:extLst>
              <a:ext uri="{FF2B5EF4-FFF2-40B4-BE49-F238E27FC236}">
                <a16:creationId xmlns:a16="http://schemas.microsoft.com/office/drawing/2014/main" id="{E683ED3C-50D1-4190-9B09-BCA37BE28601}"/>
              </a:ext>
            </a:extLst>
          </p:cNvPr>
          <p:cNvSpPr/>
          <p:nvPr/>
        </p:nvSpPr>
        <p:spPr>
          <a:xfrm>
            <a:off x="5807508" y="1925913"/>
            <a:ext cx="6096000" cy="2998065"/>
          </a:xfrm>
          <a:prstGeom prst="rect">
            <a:avLst/>
          </a:prstGeom>
        </p:spPr>
        <p:txBody>
          <a:bodyPr>
            <a:spAutoFit/>
          </a:bodyPr>
          <a:lstStyle/>
          <a:p>
            <a:pPr>
              <a:lnSpc>
                <a:spcPct val="150000"/>
              </a:lnSpc>
            </a:pPr>
            <a:r>
              <a:rPr lang="zh-CN" altLang="en-US" sz="2100" b="1" dirty="0">
                <a:latin typeface="Microsoft YaHei" panose="020B0503020204020204" pitchFamily="34" charset="-122"/>
                <a:ea typeface="Microsoft YaHei" panose="020B0503020204020204" pitchFamily="34" charset="-122"/>
              </a:rPr>
              <a:t>类似于麦德龙的陈列方式</a:t>
            </a:r>
            <a:endParaRPr lang="en-US" altLang="zh-CN" sz="2100" b="1" dirty="0">
              <a:latin typeface="Microsoft YaHei" panose="020B0503020204020204" pitchFamily="34" charset="-122"/>
              <a:ea typeface="Microsoft YaHei" panose="020B0503020204020204" pitchFamily="34" charset="-122"/>
            </a:endParaRPr>
          </a:p>
          <a:p>
            <a:pPr>
              <a:lnSpc>
                <a:spcPct val="150000"/>
              </a:lnSpc>
            </a:pP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简洁明了地将商品展示在顾客面前</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商品通过物流到达门店之后，员工不需要经历繁琐的上货流</a:t>
            </a:r>
            <a:endParaRPr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dirty="0">
                <a:latin typeface="Microsoft YaHei" panose="020B0503020204020204" pitchFamily="34" charset="-122"/>
                <a:ea typeface="Microsoft YaHei" panose="020B0503020204020204" pitchFamily="34" charset="-122"/>
              </a:rPr>
              <a:t>只需要简单几步就可以一次性完成上货以及补货的流程，极大地降低了运营成本。</a:t>
            </a:r>
            <a:endParaRPr lang="ko-KR" altLang="en-US" dirty="0">
              <a:latin typeface="Microsoft YaHei" panose="020B0503020204020204" pitchFamily="34" charset="-122"/>
            </a:endParaRPr>
          </a:p>
        </p:txBody>
      </p:sp>
      <p:pic>
        <p:nvPicPr>
          <p:cNvPr id="18" name="Picture 2" descr="File:Sam's Club Logo 2020.svg - Wikimedia Commons">
            <a:extLst>
              <a:ext uri="{FF2B5EF4-FFF2-40B4-BE49-F238E27FC236}">
                <a16:creationId xmlns:a16="http://schemas.microsoft.com/office/drawing/2014/main" id="{EAFCB06C-382C-4AD1-81FD-F9B9DE40A8E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92987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9">
            <a:extLst>
              <a:ext uri="{FF2B5EF4-FFF2-40B4-BE49-F238E27FC236}">
                <a16:creationId xmlns:a16="http://schemas.microsoft.com/office/drawing/2014/main" id="{37AF5461-833B-4D32-90B0-82713AC7201A}"/>
              </a:ext>
            </a:extLst>
          </p:cNvPr>
          <p:cNvSpPr txBox="1"/>
          <p:nvPr/>
        </p:nvSpPr>
        <p:spPr>
          <a:xfrm>
            <a:off x="767255" y="447108"/>
            <a:ext cx="3592429"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zh-CN" altLang="en-US" sz="3200" b="1" dirty="0">
                <a:solidFill>
                  <a:prstClr val="black">
                    <a:lumMod val="75000"/>
                    <a:lumOff val="25000"/>
                  </a:prstClr>
                </a:solidFill>
                <a:latin typeface="Microsoft YaHei" panose="020B0503020204020204" pitchFamily="34" charset="-122"/>
                <a:ea typeface="Microsoft YaHei" panose="020B0503020204020204" pitchFamily="34" charset="-122"/>
              </a:rPr>
              <a:t>案例描述 </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sp>
        <p:nvSpPr>
          <p:cNvPr id="7" name="TextBox 6">
            <a:extLst>
              <a:ext uri="{FF2B5EF4-FFF2-40B4-BE49-F238E27FC236}">
                <a16:creationId xmlns:a16="http://schemas.microsoft.com/office/drawing/2014/main" id="{C873FEF4-A2C0-4424-9789-0497D9D6D4A7}"/>
              </a:ext>
            </a:extLst>
          </p:cNvPr>
          <p:cNvSpPr txBox="1"/>
          <p:nvPr/>
        </p:nvSpPr>
        <p:spPr>
          <a:xfrm>
            <a:off x="5887637" y="2397634"/>
            <a:ext cx="5927644" cy="3693319"/>
          </a:xfrm>
          <a:prstGeom prst="rect">
            <a:avLst/>
          </a:prstGeom>
          <a:noFill/>
        </p:spPr>
        <p:txBody>
          <a:bodyPr wrap="square" rtlCol="0">
            <a:spAutoFit/>
          </a:bodyPr>
          <a:lstStyle/>
          <a:p>
            <a:pPr indent="266700"/>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比起</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Costco</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等其他高端会员制商店，山姆会员店的优势在于“</a:t>
            </a:r>
            <a:r>
              <a:rPr lang="zh-CN" altLang="en-US" b="1" kern="100" dirty="0">
                <a:effectLst/>
                <a:latin typeface="微软雅黑" panose="020B0503020204020204" pitchFamily="34" charset="-122"/>
                <a:ea typeface="微软雅黑" panose="020B0503020204020204" pitchFamily="34" charset="-122"/>
                <a:cs typeface="Times New Roman" panose="02020603050405020304" pitchFamily="18" charset="0"/>
              </a:rPr>
              <a:t>本土化”</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。山姆从</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1990</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年到积累了中国顾客的购物习惯和偏好，考虑商品和商品数量时，有庞大的数据支撑。</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山姆会员店喜欢与本地企业和政府合作，让顾客从多个接口流入山姆会员店，来减少获客成本。</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为了提交固定会员续卡率，</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山姆会员店控制会员费；同时，通过京东的合作让</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更多的非会员顾客</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体验</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山姆会员的商品</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，降低了会员制导致的门槛</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indent="266700"/>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山姆会员店利用与众不同的成本管理手段，开辟了一条属于山姆特色的付费会员道路。在降低成本、提高利润，提高了会员对企业的满意度和忠诚度，这又反过来成为用户贡献给山姆会员年费的保障。</a:t>
            </a:r>
            <a:endParaRPr lang="ko-KR" altLang="en-US" dirty="0">
              <a:latin typeface="微软雅黑" panose="020B0503020204020204" pitchFamily="34" charset="-122"/>
            </a:endParaRPr>
          </a:p>
        </p:txBody>
      </p:sp>
      <p:pic>
        <p:nvPicPr>
          <p:cNvPr id="2050" name="Picture 2" descr="File:Sam's Club Logo 2020.svg - Wikimedia Commons">
            <a:extLst>
              <a:ext uri="{FF2B5EF4-FFF2-40B4-BE49-F238E27FC236}">
                <a16:creationId xmlns:a16="http://schemas.microsoft.com/office/drawing/2014/main" id="{9BB7F4D7-59DC-4F73-A66B-DB2BC1C008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m's Club (@SamsClub) / Twitter">
            <a:extLst>
              <a:ext uri="{FF2B5EF4-FFF2-40B4-BE49-F238E27FC236}">
                <a16:creationId xmlns:a16="http://schemas.microsoft.com/office/drawing/2014/main" id="{40B0C505-2365-4995-8EB1-DB702A48A0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255" y="2223839"/>
            <a:ext cx="4532714" cy="265451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A7ADA3D-F46A-498B-A4A2-4E9AB18CF0FB}"/>
              </a:ext>
            </a:extLst>
          </p:cNvPr>
          <p:cNvSpPr/>
          <p:nvPr/>
        </p:nvSpPr>
        <p:spPr>
          <a:xfrm rot="5400000">
            <a:off x="1699590" y="1291504"/>
            <a:ext cx="2668044" cy="4532714"/>
          </a:xfrm>
          <a:prstGeom prst="rect">
            <a:avLst/>
          </a:prstGeom>
          <a:solidFill>
            <a:schemeClr val="accent1">
              <a:lumMod val="20000"/>
              <a:lumOff val="80000"/>
              <a:alpha val="3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微软雅黑" panose="020B0503020204020204" pitchFamily="34" charset="-122"/>
            </a:endParaRPr>
          </a:p>
        </p:txBody>
      </p:sp>
      <p:grpSp>
        <p:nvGrpSpPr>
          <p:cNvPr id="9" name="Group 1">
            <a:extLst>
              <a:ext uri="{FF2B5EF4-FFF2-40B4-BE49-F238E27FC236}">
                <a16:creationId xmlns:a16="http://schemas.microsoft.com/office/drawing/2014/main" id="{7144C0BD-9D74-46C6-A03A-1F0A8DCE5515}"/>
              </a:ext>
            </a:extLst>
          </p:cNvPr>
          <p:cNvGrpSpPr/>
          <p:nvPr/>
        </p:nvGrpSpPr>
        <p:grpSpPr>
          <a:xfrm>
            <a:off x="8900160" y="409165"/>
            <a:ext cx="3291840" cy="561163"/>
            <a:chOff x="8900160" y="409165"/>
            <a:chExt cx="3291840" cy="561163"/>
          </a:xfrm>
        </p:grpSpPr>
        <p:pic>
          <p:nvPicPr>
            <p:cNvPr id="10" name="图片 18">
              <a:extLst>
                <a:ext uri="{FF2B5EF4-FFF2-40B4-BE49-F238E27FC236}">
                  <a16:creationId xmlns:a16="http://schemas.microsoft.com/office/drawing/2014/main" id="{EA2A775C-52EE-409E-A86A-D98ECD6FA56B}"/>
                </a:ext>
              </a:extLst>
            </p:cNvPr>
            <p:cNvPicPr>
              <a:picLocks noChangeAspect="1"/>
            </p:cNvPicPr>
            <p:nvPr/>
          </p:nvPicPr>
          <p:blipFill rotWithShape="1">
            <a:blip r:embed="rId5">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11" name="矩形 14">
              <a:extLst>
                <a:ext uri="{FF2B5EF4-FFF2-40B4-BE49-F238E27FC236}">
                  <a16:creationId xmlns:a16="http://schemas.microsoft.com/office/drawing/2014/main" id="{EB722C45-46C4-44B8-A230-673AF76BA4D7}"/>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12" name="图片 11" descr="标志与中英文校名组合规范_左右（反白，在深色背景下使用）.png">
              <a:extLst>
                <a:ext uri="{FF2B5EF4-FFF2-40B4-BE49-F238E27FC236}">
                  <a16:creationId xmlns:a16="http://schemas.microsoft.com/office/drawing/2014/main" id="{0B9B85E4-173D-425F-9421-B0371A02C046}"/>
                </a:ext>
              </a:extLst>
            </p:cNvPr>
            <p:cNvPicPr>
              <a:picLocks noChangeAspect="1"/>
            </p:cNvPicPr>
            <p:nvPr/>
          </p:nvPicPr>
          <p:blipFill>
            <a:blip r:embed="rId6" cstate="print"/>
            <a:stretch>
              <a:fillRect/>
            </a:stretch>
          </p:blipFill>
          <p:spPr>
            <a:xfrm>
              <a:off x="10050602" y="449947"/>
              <a:ext cx="1625232" cy="457812"/>
            </a:xfrm>
            <a:prstGeom prst="rect">
              <a:avLst/>
            </a:prstGeom>
          </p:spPr>
        </p:pic>
      </p:grpSp>
      <p:sp>
        <p:nvSpPr>
          <p:cNvPr id="13" name="Rectangle 8">
            <a:extLst>
              <a:ext uri="{FF2B5EF4-FFF2-40B4-BE49-F238E27FC236}">
                <a16:creationId xmlns:a16="http://schemas.microsoft.com/office/drawing/2014/main" id="{551F5027-B06D-4516-A2C1-B2DC18F9A9C6}"/>
              </a:ext>
            </a:extLst>
          </p:cNvPr>
          <p:cNvSpPr/>
          <p:nvPr/>
        </p:nvSpPr>
        <p:spPr>
          <a:xfrm>
            <a:off x="6096000" y="1473368"/>
            <a:ext cx="2542596" cy="719204"/>
          </a:xfrm>
          <a:prstGeom prst="rect">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微软雅黑" panose="020B0503020204020204" pitchFamily="34" charset="-122"/>
                <a:ea typeface="微软雅黑" panose="020B0503020204020204" pitchFamily="34" charset="-122"/>
              </a:rPr>
              <a:t>成本控制</a:t>
            </a:r>
            <a:endParaRPr lang="ko-KR" altLang="en-US" b="1" dirty="0">
              <a:effectLst>
                <a:outerShdw blurRad="38100" dist="38100" dir="2700000" algn="tl">
                  <a:srgbClr val="000000">
                    <a:alpha val="43137"/>
                  </a:srgbClr>
                </a:outerShdw>
              </a:effectLst>
              <a:latin typeface="Microsoft YaHei" panose="020B0503020204020204" pitchFamily="34" charset="-122"/>
            </a:endParaRPr>
          </a:p>
        </p:txBody>
      </p:sp>
    </p:spTree>
    <p:extLst>
      <p:ext uri="{BB962C8B-B14F-4D97-AF65-F5344CB8AC3E}">
        <p14:creationId xmlns:p14="http://schemas.microsoft.com/office/powerpoint/2010/main" val="3343897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F31B-BEC7-46DF-8FA1-90E20A716B7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0" y="0"/>
            <a:ext cx="12192000" cy="8132064"/>
          </a:xfrm>
          <a:prstGeom prst="rect">
            <a:avLst/>
          </a:prstGeom>
        </p:spPr>
      </p:pic>
      <p:sp>
        <p:nvSpPr>
          <p:cNvPr id="7" name="Rectangle: Rounded Corners 5">
            <a:extLst>
              <a:ext uri="{FF2B5EF4-FFF2-40B4-BE49-F238E27FC236}">
                <a16:creationId xmlns:a16="http://schemas.microsoft.com/office/drawing/2014/main" id="{099CC1E4-C353-402D-8169-719D47AF3883}"/>
              </a:ext>
            </a:extLst>
          </p:cNvPr>
          <p:cNvSpPr/>
          <p:nvPr/>
        </p:nvSpPr>
        <p:spPr>
          <a:xfrm>
            <a:off x="0" y="-41059"/>
            <a:ext cx="12191999" cy="8146602"/>
          </a:xfrm>
          <a:prstGeom prst="roundRect">
            <a:avLst>
              <a:gd name="adj" fmla="val 1332"/>
            </a:avLst>
          </a:prstGeom>
          <a:solidFill>
            <a:srgbClr val="4C5F85">
              <a:alpha val="40000"/>
            </a:srgb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glow rad="228600">
                  <a:schemeClr val="accent5">
                    <a:satMod val="175000"/>
                    <a:alpha val="40000"/>
                  </a:schemeClr>
                </a:glow>
              </a:effectLst>
              <a:uLnTx/>
              <a:uFillTx/>
              <a:latin typeface="微软雅黑" panose="020B0503020204020204" pitchFamily="34" charset="-122"/>
              <a:ea typeface="맑은 고딕" panose="020B0503020000020004" pitchFamily="34" charset="-127"/>
              <a:cs typeface="+mn-cs"/>
            </a:endParaRPr>
          </a:p>
        </p:txBody>
      </p:sp>
      <p:sp>
        <p:nvSpPr>
          <p:cNvPr id="11" name="Rectangle 10">
            <a:extLst>
              <a:ext uri="{FF2B5EF4-FFF2-40B4-BE49-F238E27FC236}">
                <a16:creationId xmlns:a16="http://schemas.microsoft.com/office/drawing/2014/main" id="{837AE51F-472C-4388-BDEB-5BA1D99AF304}"/>
              </a:ext>
            </a:extLst>
          </p:cNvPr>
          <p:cNvSpPr/>
          <p:nvPr/>
        </p:nvSpPr>
        <p:spPr>
          <a:xfrm>
            <a:off x="1981276" y="2200740"/>
            <a:ext cx="7122969" cy="1114151"/>
          </a:xfrm>
          <a:prstGeom prst="rect">
            <a:avLst/>
          </a:prstGeom>
        </p:spPr>
        <p:txBody>
          <a:bodyPr wrap="square">
            <a:spAutoFit/>
          </a:bodyPr>
          <a:lstStyle/>
          <a:p>
            <a:pPr algn="ctr">
              <a:lnSpc>
                <a:spcPct val="83333"/>
              </a:lnSpc>
            </a:pPr>
            <a:r>
              <a:rPr lang="zh-CN" altLang="en-US" sz="8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二、问题思考</a:t>
            </a:r>
            <a:endParaRPr lang="en-US" altLang="zh-CN" sz="8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310001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F31B-BEC7-46DF-8FA1-90E20A716B7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0"/>
            <a:ext cx="12192000" cy="8132064"/>
          </a:xfrm>
          <a:prstGeom prst="rect">
            <a:avLst/>
          </a:prstGeom>
        </p:spPr>
      </p:pic>
      <p:sp>
        <p:nvSpPr>
          <p:cNvPr id="7" name="Rectangle: Rounded Corners 5">
            <a:extLst>
              <a:ext uri="{FF2B5EF4-FFF2-40B4-BE49-F238E27FC236}">
                <a16:creationId xmlns:a16="http://schemas.microsoft.com/office/drawing/2014/main" id="{161B733A-A602-4FE9-A2C5-F15B09F0DF67}"/>
              </a:ext>
            </a:extLst>
          </p:cNvPr>
          <p:cNvSpPr/>
          <p:nvPr/>
        </p:nvSpPr>
        <p:spPr>
          <a:xfrm>
            <a:off x="0" y="-41059"/>
            <a:ext cx="12191999" cy="8146602"/>
          </a:xfrm>
          <a:prstGeom prst="roundRect">
            <a:avLst>
              <a:gd name="adj" fmla="val 1332"/>
            </a:avLst>
          </a:prstGeom>
          <a:solidFill>
            <a:srgbClr val="4C5F85">
              <a:alpha val="40000"/>
            </a:srgb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glow rad="228600">
                  <a:schemeClr val="accent5">
                    <a:satMod val="175000"/>
                    <a:alpha val="40000"/>
                  </a:schemeClr>
                </a:glow>
              </a:effectLst>
              <a:uLnTx/>
              <a:uFillTx/>
              <a:latin typeface="微软雅黑" panose="020B0503020204020204" pitchFamily="34" charset="-122"/>
              <a:ea typeface="맑은 고딕" panose="020B0503020000020004" pitchFamily="34" charset="-127"/>
              <a:cs typeface="+mn-cs"/>
            </a:endParaRPr>
          </a:p>
        </p:txBody>
      </p:sp>
      <p:sp>
        <p:nvSpPr>
          <p:cNvPr id="17" name="Object 208">
            <a:extLst>
              <a:ext uri="{FF2B5EF4-FFF2-40B4-BE49-F238E27FC236}">
                <a16:creationId xmlns:a16="http://schemas.microsoft.com/office/drawing/2014/main" id="{004C8F87-7BC7-489D-9C38-ECF4F0FAC95A}"/>
              </a:ext>
            </a:extLst>
          </p:cNvPr>
          <p:cNvSpPr txBox="1"/>
          <p:nvPr/>
        </p:nvSpPr>
        <p:spPr>
          <a:xfrm>
            <a:off x="1164893" y="2152414"/>
            <a:ext cx="3889682" cy="821227"/>
          </a:xfrm>
          <a:prstGeom prst="rect">
            <a:avLst/>
          </a:prstGeom>
          <a:effectLst>
            <a:outerShdw blurRad="50800" dist="38100" dir="2700000" algn="tl" rotWithShape="0">
              <a:prstClr val="black">
                <a:alpha val="40000"/>
              </a:prstClr>
            </a:outerShdw>
          </a:effectLst>
        </p:spPr>
        <p:txBody>
          <a:bodyPr vert="horz" rtlCol="0" anchor="t" anchorCtr="0">
            <a:noAutofit/>
          </a:bodyPr>
          <a:lstStyle/>
          <a:p>
            <a:pPr>
              <a:lnSpc>
                <a:spcPct val="83333"/>
              </a:lnSpc>
            </a:pPr>
            <a:r>
              <a:rPr lang="zh-CN" altLang="en-US" sz="48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问题一</a:t>
            </a:r>
            <a:endParaRPr lang="en-US" altLang="zh-CN" sz="48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p>
            <a:pPr>
              <a:lnSpc>
                <a:spcPct val="83333"/>
              </a:lnSpc>
            </a:pPr>
            <a:r>
              <a:rPr lang="zh-CN" altLang="ko-KR" sz="28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为什么要进行成本控制？</a:t>
            </a:r>
            <a:endParaRPr lang="zh-CN" altLang="en-US" sz="4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a16="http://schemas.microsoft.com/office/drawing/2014/main" id="{A748FA6E-A0E1-4B1B-B433-083228CA1ABE}"/>
              </a:ext>
            </a:extLst>
          </p:cNvPr>
          <p:cNvSpPr/>
          <p:nvPr/>
        </p:nvSpPr>
        <p:spPr>
          <a:xfrm>
            <a:off x="1164893" y="3827001"/>
            <a:ext cx="4605299" cy="1114151"/>
          </a:xfrm>
          <a:prstGeom prst="rect">
            <a:avLst/>
          </a:prstGeom>
        </p:spPr>
        <p:txBody>
          <a:bodyPr wrap="square">
            <a:spAutoFit/>
          </a:bodyPr>
          <a:lstStyle/>
          <a:p>
            <a:pPr>
              <a:lnSpc>
                <a:spcPct val="83333"/>
              </a:lnSpc>
            </a:pPr>
            <a:r>
              <a:rPr lang="zh-CN" altLang="en-US" sz="48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问题二</a:t>
            </a:r>
            <a:endParaRPr lang="en-US" altLang="zh-CN" sz="48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p>
            <a:pPr>
              <a:lnSpc>
                <a:spcPct val="83333"/>
              </a:lnSpc>
            </a:pPr>
            <a:r>
              <a:rPr lang="zh-CN" altLang="en-US" sz="32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怎么进行成本控制？</a:t>
            </a:r>
            <a:endParaRPr lang="zh-CN" altLang="en-US" sz="44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p:txBody>
      </p:sp>
      <p:sp>
        <p:nvSpPr>
          <p:cNvPr id="20" name="Rectangle 19">
            <a:extLst>
              <a:ext uri="{FF2B5EF4-FFF2-40B4-BE49-F238E27FC236}">
                <a16:creationId xmlns:a16="http://schemas.microsoft.com/office/drawing/2014/main" id="{A42C0B71-82E8-4EE3-B930-F1B226E7A1C6}"/>
              </a:ext>
            </a:extLst>
          </p:cNvPr>
          <p:cNvSpPr/>
          <p:nvPr/>
        </p:nvSpPr>
        <p:spPr>
          <a:xfrm>
            <a:off x="1173239" y="5584526"/>
            <a:ext cx="5291032" cy="1114151"/>
          </a:xfrm>
          <a:prstGeom prst="rect">
            <a:avLst/>
          </a:prstGeom>
        </p:spPr>
        <p:txBody>
          <a:bodyPr wrap="square">
            <a:spAutoFit/>
          </a:bodyPr>
          <a:lstStyle/>
          <a:p>
            <a:pPr>
              <a:lnSpc>
                <a:spcPct val="83333"/>
              </a:lnSpc>
            </a:pPr>
            <a:r>
              <a:rPr lang="zh-CN" altLang="en-US" sz="48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问题三</a:t>
            </a:r>
            <a:endParaRPr lang="en-US" altLang="zh-CN" sz="48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a:p>
            <a:pPr>
              <a:lnSpc>
                <a:spcPct val="83333"/>
              </a:lnSpc>
            </a:pPr>
            <a:r>
              <a:rPr lang="zh-CN" altLang="en-US" sz="32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成本控制成效如何？</a:t>
            </a:r>
          </a:p>
        </p:txBody>
      </p:sp>
    </p:spTree>
    <p:extLst>
      <p:ext uri="{BB962C8B-B14F-4D97-AF65-F5344CB8AC3E}">
        <p14:creationId xmlns:p14="http://schemas.microsoft.com/office/powerpoint/2010/main" val="1618277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F31B-BEC7-46DF-8FA1-90E20A716B7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0" y="0"/>
            <a:ext cx="12192000" cy="8132064"/>
          </a:xfrm>
          <a:prstGeom prst="rect">
            <a:avLst/>
          </a:prstGeom>
        </p:spPr>
      </p:pic>
      <p:sp>
        <p:nvSpPr>
          <p:cNvPr id="7" name="Rectangle: Rounded Corners 5">
            <a:extLst>
              <a:ext uri="{FF2B5EF4-FFF2-40B4-BE49-F238E27FC236}">
                <a16:creationId xmlns:a16="http://schemas.microsoft.com/office/drawing/2014/main" id="{46275476-46F4-44DA-AE5D-4B89B6900E51}"/>
              </a:ext>
            </a:extLst>
          </p:cNvPr>
          <p:cNvSpPr/>
          <p:nvPr/>
        </p:nvSpPr>
        <p:spPr>
          <a:xfrm>
            <a:off x="1" y="205521"/>
            <a:ext cx="12191999" cy="8146602"/>
          </a:xfrm>
          <a:prstGeom prst="roundRect">
            <a:avLst>
              <a:gd name="adj" fmla="val 1332"/>
            </a:avLst>
          </a:prstGeom>
          <a:solidFill>
            <a:srgbClr val="4C5F85">
              <a:alpha val="40000"/>
            </a:srgb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glow rad="228600">
                  <a:schemeClr val="accent5">
                    <a:satMod val="175000"/>
                    <a:alpha val="40000"/>
                  </a:schemeClr>
                </a:glow>
              </a:effectLst>
              <a:uLnTx/>
              <a:uFillTx/>
              <a:latin typeface="微软雅黑" panose="020B0503020204020204" pitchFamily="34" charset="-122"/>
              <a:ea typeface="맑은 고딕" panose="020B0503020000020004" pitchFamily="34" charset="-127"/>
              <a:cs typeface="+mn-cs"/>
            </a:endParaRPr>
          </a:p>
        </p:txBody>
      </p:sp>
      <p:sp>
        <p:nvSpPr>
          <p:cNvPr id="11" name="Rectangle 10">
            <a:extLst>
              <a:ext uri="{FF2B5EF4-FFF2-40B4-BE49-F238E27FC236}">
                <a16:creationId xmlns:a16="http://schemas.microsoft.com/office/drawing/2014/main" id="{837AE51F-472C-4388-BDEB-5BA1D99AF304}"/>
              </a:ext>
            </a:extLst>
          </p:cNvPr>
          <p:cNvSpPr/>
          <p:nvPr/>
        </p:nvSpPr>
        <p:spPr>
          <a:xfrm>
            <a:off x="2007704" y="2141106"/>
            <a:ext cx="7141179" cy="1114151"/>
          </a:xfrm>
          <a:prstGeom prst="rect">
            <a:avLst/>
          </a:prstGeom>
        </p:spPr>
        <p:txBody>
          <a:bodyPr wrap="square">
            <a:spAutoFit/>
          </a:bodyPr>
          <a:lstStyle/>
          <a:p>
            <a:pPr algn="ctr">
              <a:lnSpc>
                <a:spcPct val="83333"/>
              </a:lnSpc>
            </a:pPr>
            <a:r>
              <a:rPr lang="zh-CN" altLang="en-US" sz="8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三、问题分析</a:t>
            </a:r>
            <a:endParaRPr lang="en-US" altLang="zh-CN" sz="8000" b="1" dirty="0">
              <a:solidFill>
                <a:schemeClr val="bg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82420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A9C08067-65A4-450C-A508-2931D51CBD2F}"/>
              </a:ext>
            </a:extLst>
          </p:cNvPr>
          <p:cNvSpPr/>
          <p:nvPr/>
        </p:nvSpPr>
        <p:spPr>
          <a:xfrm>
            <a:off x="4567768" y="2577598"/>
            <a:ext cx="7075629" cy="526556"/>
          </a:xfrm>
          <a:prstGeom prst="rect">
            <a:avLst/>
          </a:prstGeom>
          <a:solidFill>
            <a:schemeClr val="bg2">
              <a:lumMod val="50000"/>
              <a:alpha val="5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微软雅黑" panose="020B0503020204020204" pitchFamily="34" charset="-122"/>
            </a:endParaRPr>
          </a:p>
        </p:txBody>
      </p:sp>
      <p:pic>
        <p:nvPicPr>
          <p:cNvPr id="2" name="Picture 1">
            <a:extLst>
              <a:ext uri="{FF2B5EF4-FFF2-40B4-BE49-F238E27FC236}">
                <a16:creationId xmlns:a16="http://schemas.microsoft.com/office/drawing/2014/main" id="{FA6DA1E3-A6AF-4F7A-A1A0-2A0A3E0882B9}"/>
              </a:ext>
            </a:extLst>
          </p:cNvPr>
          <p:cNvPicPr>
            <a:picLocks noChangeAspect="1"/>
          </p:cNvPicPr>
          <p:nvPr/>
        </p:nvPicPr>
        <p:blipFill rotWithShape="1">
          <a:blip r:embed="rId3"/>
          <a:srcRect l="35621" r="6416"/>
          <a:stretch/>
        </p:blipFill>
        <p:spPr>
          <a:xfrm>
            <a:off x="861518" y="1723216"/>
            <a:ext cx="3389802" cy="3782721"/>
          </a:xfrm>
          <a:prstGeom prst="rect">
            <a:avLst/>
          </a:prstGeom>
        </p:spPr>
      </p:pic>
      <p:sp>
        <p:nvSpPr>
          <p:cNvPr id="43" name="TextBox 19">
            <a:extLst>
              <a:ext uri="{FF2B5EF4-FFF2-40B4-BE49-F238E27FC236}">
                <a16:creationId xmlns:a16="http://schemas.microsoft.com/office/drawing/2014/main" id="{37AF5461-833B-4D32-90B0-82713AC7201A}"/>
              </a:ext>
            </a:extLst>
          </p:cNvPr>
          <p:cNvSpPr txBox="1"/>
          <p:nvPr/>
        </p:nvSpPr>
        <p:spPr>
          <a:xfrm>
            <a:off x="767255" y="447108"/>
            <a:ext cx="4795692"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en-US" altLang="zh-CN" sz="3200" b="1" dirty="0">
                <a:solidFill>
                  <a:prstClr val="black">
                    <a:lumMod val="75000"/>
                    <a:lumOff val="25000"/>
                  </a:prstClr>
                </a:solidFill>
                <a:latin typeface="Microsoft YaHei" panose="020B0503020204020204" pitchFamily="34" charset="-122"/>
                <a:ea typeface="Microsoft YaHei" panose="020B0503020204020204" pitchFamily="34" charset="-122"/>
              </a:rPr>
              <a:t>1.</a:t>
            </a:r>
            <a:r>
              <a:rPr lang="zh-CN" altLang="en-US" sz="3200" b="1" dirty="0">
                <a:solidFill>
                  <a:prstClr val="black">
                    <a:lumMod val="75000"/>
                    <a:lumOff val="25000"/>
                  </a:prstClr>
                </a:solidFill>
                <a:latin typeface="Microsoft YaHei" panose="020B0503020204020204" pitchFamily="34" charset="-122"/>
                <a:ea typeface="Microsoft YaHei" panose="020B0503020204020204" pitchFamily="34" charset="-122"/>
              </a:rPr>
              <a:t>为什么要进行</a:t>
            </a:r>
            <a:r>
              <a:rPr kumimoji="0" lang="zh-CN" alt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成本控制</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grpSp>
        <p:nvGrpSpPr>
          <p:cNvPr id="12" name="Group 11">
            <a:extLst>
              <a:ext uri="{FF2B5EF4-FFF2-40B4-BE49-F238E27FC236}">
                <a16:creationId xmlns:a16="http://schemas.microsoft.com/office/drawing/2014/main" id="{B24B505C-088E-477B-89A7-84AB039CF892}"/>
              </a:ext>
            </a:extLst>
          </p:cNvPr>
          <p:cNvGrpSpPr/>
          <p:nvPr/>
        </p:nvGrpSpPr>
        <p:grpSpPr>
          <a:xfrm>
            <a:off x="8900160" y="409165"/>
            <a:ext cx="3291840" cy="561163"/>
            <a:chOff x="8900160" y="409165"/>
            <a:chExt cx="3291840" cy="561163"/>
          </a:xfrm>
        </p:grpSpPr>
        <p:pic>
          <p:nvPicPr>
            <p:cNvPr id="13" name="图片 18">
              <a:extLst>
                <a:ext uri="{FF2B5EF4-FFF2-40B4-BE49-F238E27FC236}">
                  <a16:creationId xmlns:a16="http://schemas.microsoft.com/office/drawing/2014/main" id="{30D6C163-60B2-439B-962A-BB0A007F3AED}"/>
                </a:ext>
              </a:extLst>
            </p:cNvPr>
            <p:cNvPicPr>
              <a:picLocks noChangeAspect="1"/>
            </p:cNvPicPr>
            <p:nvPr/>
          </p:nvPicPr>
          <p:blipFill rotWithShape="1">
            <a:blip r:embed="rId4">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14" name="矩形 14">
              <a:extLst>
                <a:ext uri="{FF2B5EF4-FFF2-40B4-BE49-F238E27FC236}">
                  <a16:creationId xmlns:a16="http://schemas.microsoft.com/office/drawing/2014/main" id="{43A491BC-6223-4798-8BEB-F866F1C1A79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15" name="图片 40" descr="标志与中英文校名组合规范_左右（反白，在深色背景下使用）.png">
              <a:extLst>
                <a:ext uri="{FF2B5EF4-FFF2-40B4-BE49-F238E27FC236}">
                  <a16:creationId xmlns:a16="http://schemas.microsoft.com/office/drawing/2014/main" id="{DCBE2461-4E6A-4C20-BA17-0173FD1BDB08}"/>
                </a:ext>
              </a:extLst>
            </p:cNvPr>
            <p:cNvPicPr>
              <a:picLocks noChangeAspect="1"/>
            </p:cNvPicPr>
            <p:nvPr/>
          </p:nvPicPr>
          <p:blipFill>
            <a:blip r:embed="rId5" cstate="print"/>
            <a:stretch>
              <a:fillRect/>
            </a:stretch>
          </p:blipFill>
          <p:spPr>
            <a:xfrm>
              <a:off x="10050602" y="449947"/>
              <a:ext cx="1625232" cy="457812"/>
            </a:xfrm>
            <a:prstGeom prst="rect">
              <a:avLst/>
            </a:prstGeom>
          </p:spPr>
        </p:pic>
      </p:grpSp>
      <p:sp>
        <p:nvSpPr>
          <p:cNvPr id="4" name="Rectangle 3">
            <a:extLst>
              <a:ext uri="{FF2B5EF4-FFF2-40B4-BE49-F238E27FC236}">
                <a16:creationId xmlns:a16="http://schemas.microsoft.com/office/drawing/2014/main" id="{8A7ADA3D-F46A-498B-A4A2-4E9AB18CF0FB}"/>
              </a:ext>
            </a:extLst>
          </p:cNvPr>
          <p:cNvSpPr/>
          <p:nvPr/>
        </p:nvSpPr>
        <p:spPr>
          <a:xfrm>
            <a:off x="848407" y="1691437"/>
            <a:ext cx="3455230" cy="3814499"/>
          </a:xfrm>
          <a:prstGeom prst="rect">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3" name="Rectangle 2">
            <a:extLst>
              <a:ext uri="{FF2B5EF4-FFF2-40B4-BE49-F238E27FC236}">
                <a16:creationId xmlns:a16="http://schemas.microsoft.com/office/drawing/2014/main" id="{FDF94956-069B-4036-8022-7AAE6AA5A0BD}"/>
              </a:ext>
            </a:extLst>
          </p:cNvPr>
          <p:cNvSpPr/>
          <p:nvPr/>
        </p:nvSpPr>
        <p:spPr>
          <a:xfrm>
            <a:off x="991802" y="5573961"/>
            <a:ext cx="3129233" cy="338554"/>
          </a:xfrm>
          <a:prstGeom prst="rect">
            <a:avLst/>
          </a:prstGeom>
        </p:spPr>
        <p:txBody>
          <a:bodyPr wrap="square">
            <a:spAutoFit/>
          </a:bodyPr>
          <a:lstStyle/>
          <a:p>
            <a:r>
              <a:rPr lang="zh-CN" altLang="ko-KR" sz="1600" dirty="0">
                <a:latin typeface="Microsoft YaHei" panose="020B0503020204020204" pitchFamily="34" charset="-122"/>
                <a:ea typeface="Microsoft YaHei" panose="020B0503020204020204" pitchFamily="34" charset="-122"/>
              </a:rPr>
              <a:t>山姆会员商店首席运营官</a:t>
            </a:r>
            <a:r>
              <a:rPr lang="en-US" altLang="zh-CN" sz="1600" dirty="0">
                <a:latin typeface="Microsoft YaHei" panose="020B0503020204020204" pitchFamily="34" charset="-122"/>
                <a:ea typeface="Microsoft YaHei" panose="020B0503020204020204" pitchFamily="34" charset="-122"/>
              </a:rPr>
              <a:t> </a:t>
            </a:r>
            <a:r>
              <a:rPr lang="zh-CN" altLang="ko-KR" sz="1600" dirty="0">
                <a:latin typeface="Microsoft YaHei" panose="020B0503020204020204" pitchFamily="34" charset="-122"/>
                <a:ea typeface="Microsoft YaHei" panose="020B0503020204020204" pitchFamily="34" charset="-122"/>
              </a:rPr>
              <a:t>安德</a:t>
            </a:r>
            <a:endParaRPr lang="ko-KR" altLang="en-US" sz="1600" dirty="0">
              <a:latin typeface="Microsoft YaHei" panose="020B0503020204020204" pitchFamily="34" charset="-122"/>
            </a:endParaRPr>
          </a:p>
        </p:txBody>
      </p:sp>
      <p:sp>
        <p:nvSpPr>
          <p:cNvPr id="6" name="Rectangle 5">
            <a:extLst>
              <a:ext uri="{FF2B5EF4-FFF2-40B4-BE49-F238E27FC236}">
                <a16:creationId xmlns:a16="http://schemas.microsoft.com/office/drawing/2014/main" id="{3819096A-1020-45E3-B5F3-98974197D20A}"/>
              </a:ext>
            </a:extLst>
          </p:cNvPr>
          <p:cNvSpPr/>
          <p:nvPr/>
        </p:nvSpPr>
        <p:spPr>
          <a:xfrm>
            <a:off x="4826725" y="1549716"/>
            <a:ext cx="6919485" cy="1015663"/>
          </a:xfrm>
          <a:prstGeom prst="rect">
            <a:avLst/>
          </a:prstGeom>
        </p:spPr>
        <p:txBody>
          <a:bodyPr wrap="square">
            <a:spAutoFit/>
          </a:bodyPr>
          <a:lstStyle/>
          <a:p>
            <a:pPr algn="ctr"/>
            <a:r>
              <a:rPr lang="zh-CN" altLang="en-US" sz="2000" dirty="0">
                <a:latin typeface="FangSong" panose="02010609060101010101" pitchFamily="49" charset="-122"/>
                <a:ea typeface="FangSong" panose="02010609060101010101" pitchFamily="49" charset="-122"/>
              </a:rPr>
              <a:t>山姆会员商店自</a:t>
            </a:r>
            <a:r>
              <a:rPr lang="en-US" altLang="zh-CN" sz="2000" dirty="0">
                <a:latin typeface="FangSong" panose="02010609060101010101" pitchFamily="49" charset="-122"/>
                <a:ea typeface="FangSong" panose="02010609060101010101" pitchFamily="49" charset="-122"/>
              </a:rPr>
              <a:t>1996</a:t>
            </a:r>
            <a:r>
              <a:rPr lang="zh-CN" altLang="en-US" sz="2000" dirty="0">
                <a:latin typeface="FangSong" panose="02010609060101010101" pitchFamily="49" charset="-122"/>
                <a:ea typeface="FangSong" panose="02010609060101010101" pitchFamily="49" charset="-122"/>
              </a:rPr>
              <a:t>年进入中国以来，始终秉持‘会员第一’的理念，为会员甄选来自全球各地的高品质商品</a:t>
            </a:r>
            <a:r>
              <a:rPr lang="zh-CN" altLang="en-US" sz="2000" b="1" dirty="0">
                <a:latin typeface="FangSong" panose="02010609060101010101" pitchFamily="49" charset="-122"/>
                <a:ea typeface="微软雅黑" panose="020B0503020204020204" pitchFamily="34" charset="-122"/>
              </a:rPr>
              <a:t>。</a:t>
            </a:r>
          </a:p>
          <a:p>
            <a:pPr algn="ctr"/>
            <a:endParaRPr lang="ko-KR" altLang="en-US" sz="2000" b="1" dirty="0">
              <a:latin typeface="FangSong" panose="02010609060101010101" pitchFamily="49" charset="-122"/>
            </a:endParaRPr>
          </a:p>
        </p:txBody>
      </p:sp>
      <p:sp>
        <p:nvSpPr>
          <p:cNvPr id="47" name="Rectangle 46">
            <a:extLst>
              <a:ext uri="{FF2B5EF4-FFF2-40B4-BE49-F238E27FC236}">
                <a16:creationId xmlns:a16="http://schemas.microsoft.com/office/drawing/2014/main" id="{DF948BAD-B231-429B-A2AE-4A7A9C49AA54}"/>
              </a:ext>
            </a:extLst>
          </p:cNvPr>
          <p:cNvSpPr/>
          <p:nvPr/>
        </p:nvSpPr>
        <p:spPr>
          <a:xfrm>
            <a:off x="4746383" y="2625432"/>
            <a:ext cx="5622070" cy="430887"/>
          </a:xfrm>
          <a:prstGeom prst="rect">
            <a:avLst/>
          </a:prstGeom>
        </p:spPr>
        <p:txBody>
          <a:bodyPr wrap="square">
            <a:spAutoFit/>
          </a:bodyPr>
          <a:lstStyle/>
          <a:p>
            <a:r>
              <a:rPr lang="zh-CN" altLang="en-US" sz="2200" b="1" dirty="0">
                <a:latin typeface="Microsoft YaHei" panose="020B0503020204020204" pitchFamily="34" charset="-122"/>
                <a:ea typeface="Microsoft YaHei" panose="020B0503020204020204" pitchFamily="34" charset="-122"/>
              </a:rPr>
              <a:t>提供</a:t>
            </a:r>
            <a:r>
              <a:rPr lang="zh-CN" altLang="ko-KR" sz="2200" b="1" dirty="0">
                <a:latin typeface="Microsoft YaHei" panose="020B0503020204020204" pitchFamily="34" charset="-122"/>
                <a:ea typeface="Microsoft YaHei" panose="020B0503020204020204" pitchFamily="34" charset="-122"/>
              </a:rPr>
              <a:t>优质优价</a:t>
            </a:r>
            <a:r>
              <a:rPr lang="zh-CN" altLang="en-US" sz="2200" b="1" dirty="0">
                <a:latin typeface="Microsoft YaHei" panose="020B0503020204020204" pitchFamily="34" charset="-122"/>
                <a:ea typeface="Microsoft YaHei" panose="020B0503020204020204" pitchFamily="34" charset="-122"/>
              </a:rPr>
              <a:t>商品</a:t>
            </a:r>
            <a:endParaRPr lang="ko-KR" altLang="en-US" sz="2200" b="1" dirty="0">
              <a:latin typeface="Microsoft YaHei" panose="020B0503020204020204" pitchFamily="34" charset="-122"/>
            </a:endParaRPr>
          </a:p>
        </p:txBody>
      </p:sp>
      <p:sp>
        <p:nvSpPr>
          <p:cNvPr id="49" name="Rectangle 48">
            <a:extLst>
              <a:ext uri="{FF2B5EF4-FFF2-40B4-BE49-F238E27FC236}">
                <a16:creationId xmlns:a16="http://schemas.microsoft.com/office/drawing/2014/main" id="{9EB29486-19C4-466C-8329-E4A042A270E7}"/>
              </a:ext>
            </a:extLst>
          </p:cNvPr>
          <p:cNvSpPr/>
          <p:nvPr/>
        </p:nvSpPr>
        <p:spPr>
          <a:xfrm>
            <a:off x="4588891" y="3260172"/>
            <a:ext cx="7054510" cy="1200329"/>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山姆会员店十分重视成本控制，从商品采购成本、物流成本、包装成本、仓储成本、商店建设和运营管理成本等一系列</a:t>
            </a:r>
            <a:r>
              <a:rPr lang="zh-CN" altLang="zh-CN" b="1" dirty="0">
                <a:latin typeface="微软雅黑" panose="020B0503020204020204" pitchFamily="34" charset="-122"/>
                <a:ea typeface="微软雅黑" panose="020B0503020204020204" pitchFamily="34" charset="-122"/>
              </a:rPr>
              <a:t>可控成本管理</a:t>
            </a:r>
            <a:r>
              <a:rPr lang="zh-CN" altLang="zh-CN" dirty="0">
                <a:latin typeface="微软雅黑" panose="020B0503020204020204" pitchFamily="34" charset="-122"/>
                <a:ea typeface="微软雅黑" panose="020B0503020204020204" pitchFamily="34" charset="-122"/>
              </a:rPr>
              <a:t>入手，切实降低商店各项成本支出，实现商品在</a:t>
            </a:r>
            <a:r>
              <a:rPr lang="zh-CN" altLang="zh-CN" b="1" dirty="0">
                <a:latin typeface="微软雅黑" panose="020B0503020204020204" pitchFamily="34" charset="-122"/>
                <a:ea typeface="微软雅黑" panose="020B0503020204020204" pitchFamily="34" charset="-122"/>
              </a:rPr>
              <a:t>价格上的优势</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并且</a:t>
            </a:r>
            <a:r>
              <a:rPr lang="zh-CN" altLang="zh-CN" dirty="0">
                <a:latin typeface="微软雅黑" panose="020B0503020204020204" pitchFamily="34" charset="-122"/>
                <a:ea typeface="微软雅黑" panose="020B0503020204020204" pitchFamily="34" charset="-122"/>
              </a:rPr>
              <a:t>在此基础上</a:t>
            </a:r>
            <a:r>
              <a:rPr lang="zh-CN" altLang="zh-CN" b="1" dirty="0">
                <a:latin typeface="微软雅黑" panose="020B0503020204020204" pitchFamily="34" charset="-122"/>
                <a:ea typeface="微软雅黑" panose="020B0503020204020204" pitchFamily="34" charset="-122"/>
              </a:rPr>
              <a:t>保证商品质量</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从而</a:t>
            </a:r>
            <a:r>
              <a:rPr lang="zh-CN" altLang="zh-CN" dirty="0">
                <a:latin typeface="微软雅黑" panose="020B0503020204020204" pitchFamily="34" charset="-122"/>
                <a:ea typeface="微软雅黑" panose="020B0503020204020204" pitchFamily="34" charset="-122"/>
              </a:rPr>
              <a:t>获得较强的</a:t>
            </a:r>
            <a:r>
              <a:rPr lang="zh-CN" altLang="zh-CN" b="1" dirty="0">
                <a:latin typeface="微软雅黑" panose="020B0503020204020204" pitchFamily="34" charset="-122"/>
                <a:ea typeface="微软雅黑" panose="020B0503020204020204" pitchFamily="34" charset="-122"/>
              </a:rPr>
              <a:t>市场竞争力</a:t>
            </a:r>
            <a:endParaRPr lang="en-US" altLang="zh-CN" dirty="0">
              <a:latin typeface="Microsoft YaHei" panose="020B0503020204020204" pitchFamily="34" charset="-122"/>
              <a:ea typeface="Microsoft YaHei" panose="020B0503020204020204" pitchFamily="34" charset="-122"/>
            </a:endParaRPr>
          </a:p>
        </p:txBody>
      </p:sp>
      <p:pic>
        <p:nvPicPr>
          <p:cNvPr id="58" name="Graphic 57" descr="Open quotation mark">
            <a:extLst>
              <a:ext uri="{FF2B5EF4-FFF2-40B4-BE49-F238E27FC236}">
                <a16:creationId xmlns:a16="http://schemas.microsoft.com/office/drawing/2014/main" id="{D752F6B3-4C16-4C2B-AD16-F47B04EC571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63687" y="1085328"/>
            <a:ext cx="565392" cy="565392"/>
          </a:xfrm>
          <a:prstGeom prst="rect">
            <a:avLst/>
          </a:prstGeom>
        </p:spPr>
      </p:pic>
      <p:pic>
        <p:nvPicPr>
          <p:cNvPr id="59" name="Graphic 58" descr="Closed quotation mark">
            <a:extLst>
              <a:ext uri="{FF2B5EF4-FFF2-40B4-BE49-F238E27FC236}">
                <a16:creationId xmlns:a16="http://schemas.microsoft.com/office/drawing/2014/main" id="{A29DF549-EDA9-47E0-AC90-CEA654AADE3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330482" y="1997217"/>
            <a:ext cx="536998" cy="536998"/>
          </a:xfrm>
          <a:prstGeom prst="rect">
            <a:avLst/>
          </a:prstGeom>
        </p:spPr>
      </p:pic>
      <p:pic>
        <p:nvPicPr>
          <p:cNvPr id="27" name="Picture 2" descr="File:Sam's Club Logo 2020.svg - Wikimedia Commons">
            <a:extLst>
              <a:ext uri="{FF2B5EF4-FFF2-40B4-BE49-F238E27FC236}">
                <a16:creationId xmlns:a16="http://schemas.microsoft.com/office/drawing/2014/main" id="{3EDA131C-9A51-4762-B8D6-C979CFA9564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FE36DFE6-BA56-4345-A3F3-8D6CBE4A7154}"/>
              </a:ext>
            </a:extLst>
          </p:cNvPr>
          <p:cNvSpPr/>
          <p:nvPr/>
        </p:nvSpPr>
        <p:spPr>
          <a:xfrm>
            <a:off x="4463687" y="4628738"/>
            <a:ext cx="7075629" cy="526556"/>
          </a:xfrm>
          <a:prstGeom prst="rect">
            <a:avLst/>
          </a:prstGeom>
          <a:solidFill>
            <a:schemeClr val="bg2">
              <a:lumMod val="50000"/>
              <a:alpha val="5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22" name="Rectangle 21">
            <a:extLst>
              <a:ext uri="{FF2B5EF4-FFF2-40B4-BE49-F238E27FC236}">
                <a16:creationId xmlns:a16="http://schemas.microsoft.com/office/drawing/2014/main" id="{6A04E597-3A37-4FF8-AB32-E2D658DBFA07}"/>
              </a:ext>
            </a:extLst>
          </p:cNvPr>
          <p:cNvSpPr/>
          <p:nvPr/>
        </p:nvSpPr>
        <p:spPr>
          <a:xfrm>
            <a:off x="4642302" y="4676572"/>
            <a:ext cx="5622070" cy="430887"/>
          </a:xfrm>
          <a:prstGeom prst="rect">
            <a:avLst/>
          </a:prstGeom>
        </p:spPr>
        <p:txBody>
          <a:bodyPr wrap="square">
            <a:spAutoFit/>
          </a:bodyPr>
          <a:lstStyle/>
          <a:p>
            <a:r>
              <a:rPr lang="zh-CN" altLang="en-US" sz="2200" b="1" dirty="0">
                <a:latin typeface="Microsoft YaHei" panose="020B0503020204020204" pitchFamily="34" charset="-122"/>
                <a:ea typeface="Microsoft YaHei" panose="020B0503020204020204" pitchFamily="34" charset="-122"/>
              </a:rPr>
              <a:t>与同行相比山姆会员店的优势</a:t>
            </a:r>
            <a:endParaRPr lang="ko-KR" altLang="en-US" sz="2200" b="1" dirty="0">
              <a:latin typeface="Microsoft YaHei" panose="020B0503020204020204" pitchFamily="34" charset="-122"/>
            </a:endParaRPr>
          </a:p>
        </p:txBody>
      </p:sp>
      <p:sp>
        <p:nvSpPr>
          <p:cNvPr id="23" name="Rectangle 22">
            <a:extLst>
              <a:ext uri="{FF2B5EF4-FFF2-40B4-BE49-F238E27FC236}">
                <a16:creationId xmlns:a16="http://schemas.microsoft.com/office/drawing/2014/main" id="{2CD6EF80-069D-41C4-8C52-5D24AB604EF9}"/>
              </a:ext>
            </a:extLst>
          </p:cNvPr>
          <p:cNvSpPr/>
          <p:nvPr/>
        </p:nvSpPr>
        <p:spPr>
          <a:xfrm>
            <a:off x="4484810" y="5311312"/>
            <a:ext cx="7054510" cy="646331"/>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沃尔玛山姆会员店对消费者做出</a:t>
            </a:r>
            <a:r>
              <a:rPr lang="en-US" altLang="zh-CN" dirty="0">
                <a:latin typeface="微软雅黑" panose="020B0503020204020204" pitchFamily="34" charset="-122"/>
                <a:ea typeface="微软雅黑" panose="020B0503020204020204" pitchFamily="34" charset="-122"/>
              </a:rPr>
              <a:t>8%</a:t>
            </a:r>
            <a:r>
              <a:rPr lang="zh-CN" altLang="en-US" dirty="0">
                <a:latin typeface="微软雅黑" panose="020B0503020204020204" pitchFamily="34" charset="-122"/>
                <a:ea typeface="微软雅黑" panose="020B0503020204020204" pitchFamily="34" charset="-122"/>
              </a:rPr>
              <a:t>的承诺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即以一购物车商品来计算</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山姆会员店的零售价格比商圈内其他竞争对手平均低</a:t>
            </a:r>
            <a:r>
              <a:rPr lang="en-US" altLang="zh-CN" dirty="0">
                <a:latin typeface="微软雅黑" panose="020B0503020204020204" pitchFamily="34" charset="-122"/>
                <a:ea typeface="微软雅黑" panose="020B0503020204020204" pitchFamily="34" charset="-122"/>
              </a:rPr>
              <a:t>8%</a:t>
            </a:r>
            <a:endParaRPr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82142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9">
            <a:extLst>
              <a:ext uri="{FF2B5EF4-FFF2-40B4-BE49-F238E27FC236}">
                <a16:creationId xmlns:a16="http://schemas.microsoft.com/office/drawing/2014/main" id="{37AF5461-833B-4D32-90B0-82713AC7201A}"/>
              </a:ext>
            </a:extLst>
          </p:cNvPr>
          <p:cNvSpPr txBox="1"/>
          <p:nvPr/>
        </p:nvSpPr>
        <p:spPr>
          <a:xfrm>
            <a:off x="767255" y="447108"/>
            <a:ext cx="4795692"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en-US" altLang="zh-CN" sz="3200" b="1" dirty="0">
                <a:solidFill>
                  <a:prstClr val="black">
                    <a:lumMod val="75000"/>
                    <a:lumOff val="25000"/>
                  </a:prstClr>
                </a:solidFill>
                <a:latin typeface="Microsoft YaHei" panose="020B0503020204020204" pitchFamily="34" charset="-122"/>
                <a:ea typeface="Microsoft YaHei" panose="020B0503020204020204" pitchFamily="34" charset="-122"/>
              </a:rPr>
              <a:t>1.</a:t>
            </a:r>
            <a:r>
              <a:rPr lang="zh-CN" altLang="en-US" sz="3200" b="1" dirty="0">
                <a:solidFill>
                  <a:prstClr val="black">
                    <a:lumMod val="75000"/>
                    <a:lumOff val="25000"/>
                  </a:prstClr>
                </a:solidFill>
                <a:latin typeface="Microsoft YaHei" panose="020B0503020204020204" pitchFamily="34" charset="-122"/>
                <a:ea typeface="Microsoft YaHei" panose="020B0503020204020204" pitchFamily="34" charset="-122"/>
              </a:rPr>
              <a:t>为什么要进行</a:t>
            </a:r>
            <a:r>
              <a:rPr kumimoji="0" lang="zh-CN" alt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成本控制</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grpSp>
        <p:nvGrpSpPr>
          <p:cNvPr id="12" name="Group 11">
            <a:extLst>
              <a:ext uri="{FF2B5EF4-FFF2-40B4-BE49-F238E27FC236}">
                <a16:creationId xmlns:a16="http://schemas.microsoft.com/office/drawing/2014/main" id="{B24B505C-088E-477B-89A7-84AB039CF892}"/>
              </a:ext>
            </a:extLst>
          </p:cNvPr>
          <p:cNvGrpSpPr/>
          <p:nvPr/>
        </p:nvGrpSpPr>
        <p:grpSpPr>
          <a:xfrm>
            <a:off x="8900160" y="409165"/>
            <a:ext cx="3291840" cy="561163"/>
            <a:chOff x="8900160" y="409165"/>
            <a:chExt cx="3291840" cy="561163"/>
          </a:xfrm>
        </p:grpSpPr>
        <p:pic>
          <p:nvPicPr>
            <p:cNvPr id="13" name="图片 18">
              <a:extLst>
                <a:ext uri="{FF2B5EF4-FFF2-40B4-BE49-F238E27FC236}">
                  <a16:creationId xmlns:a16="http://schemas.microsoft.com/office/drawing/2014/main" id="{30D6C163-60B2-439B-962A-BB0A007F3AED}"/>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14" name="矩形 14">
              <a:extLst>
                <a:ext uri="{FF2B5EF4-FFF2-40B4-BE49-F238E27FC236}">
                  <a16:creationId xmlns:a16="http://schemas.microsoft.com/office/drawing/2014/main" id="{43A491BC-6223-4798-8BEB-F866F1C1A79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15" name="图片 40" descr="标志与中英文校名组合规范_左右（反白，在深色背景下使用）.png">
              <a:extLst>
                <a:ext uri="{FF2B5EF4-FFF2-40B4-BE49-F238E27FC236}">
                  <a16:creationId xmlns:a16="http://schemas.microsoft.com/office/drawing/2014/main" id="{DCBE2461-4E6A-4C20-BA17-0173FD1BDB08}"/>
                </a:ext>
              </a:extLst>
            </p:cNvPr>
            <p:cNvPicPr>
              <a:picLocks noChangeAspect="1"/>
            </p:cNvPicPr>
            <p:nvPr/>
          </p:nvPicPr>
          <p:blipFill>
            <a:blip r:embed="rId4" cstate="print"/>
            <a:stretch>
              <a:fillRect/>
            </a:stretch>
          </p:blipFill>
          <p:spPr>
            <a:xfrm>
              <a:off x="10050602" y="449947"/>
              <a:ext cx="1625232" cy="457812"/>
            </a:xfrm>
            <a:prstGeom prst="rect">
              <a:avLst/>
            </a:prstGeom>
          </p:spPr>
        </p:pic>
      </p:grpSp>
      <p:sp>
        <p:nvSpPr>
          <p:cNvPr id="6" name="Rectangle 5">
            <a:extLst>
              <a:ext uri="{FF2B5EF4-FFF2-40B4-BE49-F238E27FC236}">
                <a16:creationId xmlns:a16="http://schemas.microsoft.com/office/drawing/2014/main" id="{3819096A-1020-45E3-B5F3-98974197D20A}"/>
              </a:ext>
            </a:extLst>
          </p:cNvPr>
          <p:cNvSpPr/>
          <p:nvPr/>
        </p:nvSpPr>
        <p:spPr>
          <a:xfrm>
            <a:off x="100244" y="1770220"/>
            <a:ext cx="4795693" cy="1938992"/>
          </a:xfrm>
          <a:prstGeom prst="rect">
            <a:avLst/>
          </a:prstGeom>
        </p:spPr>
        <p:txBody>
          <a:bodyPr wrap="square">
            <a:spAutoFit/>
          </a:bodyPr>
          <a:lstStyle/>
          <a:p>
            <a:pPr algn="ctr"/>
            <a:r>
              <a:rPr lang="zh-CN" altLang="en-US" sz="2000" dirty="0">
                <a:latin typeface="FangSong" panose="02010609060101010101" pitchFamily="49" charset="-122"/>
                <a:ea typeface="FangSong" panose="02010609060101010101" pitchFamily="49" charset="-122"/>
              </a:rPr>
              <a:t>沃尔玛山姆会员店商品以中央采购和全球采购居多。一个单品的销售额往往是普通大卖场该品类销售额的十倍甚至数十倍</a:t>
            </a:r>
            <a:r>
              <a:rPr lang="en-US" altLang="zh-CN" sz="2000" dirty="0">
                <a:latin typeface="FangSong" panose="02010609060101010101" pitchFamily="49" charset="-122"/>
                <a:ea typeface="FangSong" panose="02010609060101010101" pitchFamily="49" charset="-122"/>
              </a:rPr>
              <a:t>,</a:t>
            </a:r>
            <a:r>
              <a:rPr lang="zh-CN" altLang="en-US" sz="2000" dirty="0">
                <a:latin typeface="FangSong" panose="02010609060101010101" pitchFamily="49" charset="-122"/>
                <a:ea typeface="FangSong" panose="02010609060101010101" pitchFamily="49" charset="-122"/>
              </a:rPr>
              <a:t>因此有很强的议价能力。我们的采购团队可以将进价谈到很低</a:t>
            </a:r>
            <a:r>
              <a:rPr lang="en-US" altLang="zh-CN" sz="2000" dirty="0">
                <a:latin typeface="FangSong" panose="02010609060101010101" pitchFamily="49" charset="-122"/>
                <a:ea typeface="FangSong" panose="02010609060101010101" pitchFamily="49" charset="-122"/>
              </a:rPr>
              <a:t>,</a:t>
            </a:r>
            <a:r>
              <a:rPr lang="zh-CN" altLang="en-US" sz="2000" dirty="0">
                <a:latin typeface="FangSong" panose="02010609060101010101" pitchFamily="49" charset="-122"/>
                <a:ea typeface="FangSong" panose="02010609060101010101" pitchFamily="49" charset="-122"/>
              </a:rPr>
              <a:t>从而保证了一定的利润空间。</a:t>
            </a:r>
            <a:endParaRPr lang="ko-KR" altLang="en-US" sz="2000" b="1" dirty="0">
              <a:latin typeface="FangSong" panose="02010609060101010101" pitchFamily="49" charset="-122"/>
            </a:endParaRPr>
          </a:p>
        </p:txBody>
      </p:sp>
      <p:sp>
        <p:nvSpPr>
          <p:cNvPr id="54" name="Rectangle 53">
            <a:extLst>
              <a:ext uri="{FF2B5EF4-FFF2-40B4-BE49-F238E27FC236}">
                <a16:creationId xmlns:a16="http://schemas.microsoft.com/office/drawing/2014/main" id="{6FEB5F1A-D9F1-4FE0-954C-9C52F6EEAC21}"/>
              </a:ext>
            </a:extLst>
          </p:cNvPr>
          <p:cNvSpPr/>
          <p:nvPr/>
        </p:nvSpPr>
        <p:spPr>
          <a:xfrm>
            <a:off x="5116370" y="2739716"/>
            <a:ext cx="7075629" cy="3139321"/>
          </a:xfrm>
          <a:prstGeom prst="rect">
            <a:avLst/>
          </a:prstGeom>
        </p:spPr>
        <p:txBody>
          <a:bodyPr wrap="square">
            <a:spAutoFit/>
          </a:bodyPr>
          <a:lstStyle/>
          <a:p>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    中国大部分大卖场除了依靠商品差价赚钱之外，还需要向供应商收取进场费、条码费等各种复杂的通道费用。通常，前台利润为通道费</a:t>
            </a:r>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而后台利润为在商品差价上面获得的利润。</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随着行业竞争加剧，大部分零售商前台利润大于后台利润。传统零售商已经将向供应商收取</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通道费用作为主要的盈利手段</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，此所谓“食利型”经营模式。</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    </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而山姆会员点在不向供应商收取通道费用，其</a:t>
            </a:r>
            <a:r>
              <a:rPr lang="zh-CN" altLang="en-US" b="1" dirty="0">
                <a:latin typeface="Microsoft YaHei" panose="020B0503020204020204" pitchFamily="34" charset="-122"/>
                <a:ea typeface="Microsoft YaHei" panose="020B0503020204020204" pitchFamily="34" charset="-122"/>
                <a:cs typeface="Times New Roman" panose="02020603050405020304" pitchFamily="18" charset="0"/>
              </a:rPr>
              <a:t>主要利润来自于商品本身</a:t>
            </a: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。会员费的收入也是沃尔玛山姆会员店系统利润的一大来源。因此，成本控制方式会直接影响山姆会员店的主要利润。</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b="1" dirty="0">
                <a:latin typeface="Microsoft YaHei" panose="020B0503020204020204" pitchFamily="34" charset="-122"/>
                <a:ea typeface="Microsoft YaHei" panose="020B0503020204020204" pitchFamily="34" charset="-122"/>
                <a:cs typeface="Times New Roman" panose="02020603050405020304" pitchFamily="18" charset="0"/>
              </a:rPr>
              <a:t>	</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r>
              <a:rPr lang="en-US" altLang="zh-CN" dirty="0">
                <a:latin typeface="Microsoft YaHei" panose="020B0503020204020204" pitchFamily="34" charset="-122"/>
                <a:ea typeface="Microsoft YaHei" panose="020B0503020204020204" pitchFamily="34" charset="-122"/>
                <a:cs typeface="Times New Roman" panose="02020603050405020304" pitchFamily="18" charset="0"/>
              </a:rPr>
              <a:t>	</a:t>
            </a:r>
            <a:endParaRPr lang="ko-KR" altLang="en-US" dirty="0">
              <a:latin typeface="Microsoft YaHei" panose="020B0503020204020204" pitchFamily="34" charset="-122"/>
            </a:endParaRPr>
          </a:p>
        </p:txBody>
      </p:sp>
      <p:pic>
        <p:nvPicPr>
          <p:cNvPr id="58" name="Graphic 57" descr="Open quotation mark">
            <a:extLst>
              <a:ext uri="{FF2B5EF4-FFF2-40B4-BE49-F238E27FC236}">
                <a16:creationId xmlns:a16="http://schemas.microsoft.com/office/drawing/2014/main" id="{D752F6B3-4C16-4C2B-AD16-F47B04EC57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573" y="1031883"/>
            <a:ext cx="565392" cy="565392"/>
          </a:xfrm>
          <a:prstGeom prst="rect">
            <a:avLst/>
          </a:prstGeom>
        </p:spPr>
      </p:pic>
      <p:pic>
        <p:nvPicPr>
          <p:cNvPr id="59" name="Graphic 58" descr="Closed quotation mark">
            <a:extLst>
              <a:ext uri="{FF2B5EF4-FFF2-40B4-BE49-F238E27FC236}">
                <a16:creationId xmlns:a16="http://schemas.microsoft.com/office/drawing/2014/main" id="{A29DF549-EDA9-47E0-AC90-CEA654AADE3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057137" y="3769696"/>
            <a:ext cx="536998" cy="536998"/>
          </a:xfrm>
          <a:prstGeom prst="rect">
            <a:avLst/>
          </a:prstGeom>
        </p:spPr>
      </p:pic>
      <p:pic>
        <p:nvPicPr>
          <p:cNvPr id="27" name="Picture 2" descr="File:Sam's Club Logo 2020.svg - Wikimedia Commons">
            <a:extLst>
              <a:ext uri="{FF2B5EF4-FFF2-40B4-BE49-F238E27FC236}">
                <a16:creationId xmlns:a16="http://schemas.microsoft.com/office/drawing/2014/main" id="{3EDA131C-9A51-4762-B8D6-C979CFA956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5B9B35FE-AC24-4DD6-AF93-63B6A82BEB43}"/>
              </a:ext>
            </a:extLst>
          </p:cNvPr>
          <p:cNvSpPr/>
          <p:nvPr/>
        </p:nvSpPr>
        <p:spPr>
          <a:xfrm>
            <a:off x="5187663" y="1493211"/>
            <a:ext cx="6802279" cy="526556"/>
          </a:xfrm>
          <a:prstGeom prst="rect">
            <a:avLst/>
          </a:prstGeom>
          <a:solidFill>
            <a:schemeClr val="bg2">
              <a:lumMod val="50000"/>
              <a:alpha val="50000"/>
            </a:scheme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22" name="Rectangle 21">
            <a:extLst>
              <a:ext uri="{FF2B5EF4-FFF2-40B4-BE49-F238E27FC236}">
                <a16:creationId xmlns:a16="http://schemas.microsoft.com/office/drawing/2014/main" id="{2C4500A3-3D65-4669-966C-A39702873FE9}"/>
              </a:ext>
            </a:extLst>
          </p:cNvPr>
          <p:cNvSpPr/>
          <p:nvPr/>
        </p:nvSpPr>
        <p:spPr>
          <a:xfrm>
            <a:off x="5366278" y="1541045"/>
            <a:ext cx="5622070" cy="430887"/>
          </a:xfrm>
          <a:prstGeom prst="rect">
            <a:avLst/>
          </a:prstGeom>
        </p:spPr>
        <p:txBody>
          <a:bodyPr wrap="square">
            <a:spAutoFit/>
          </a:bodyPr>
          <a:lstStyle/>
          <a:p>
            <a:r>
              <a:rPr lang="zh-CN" altLang="en-US" sz="2200" b="1" dirty="0">
                <a:latin typeface="Microsoft YaHei" panose="020B0503020204020204" pitchFamily="34" charset="-122"/>
                <a:ea typeface="Microsoft YaHei" panose="020B0503020204020204" pitchFamily="34" charset="-122"/>
              </a:rPr>
              <a:t>山姆会员店主要利润来自商品本身和会员费</a:t>
            </a:r>
            <a:endParaRPr lang="ko-KR" altLang="en-US" sz="2200" b="1" dirty="0">
              <a:latin typeface="Microsoft YaHei" panose="020B0503020204020204" pitchFamily="34" charset="-122"/>
            </a:endParaRPr>
          </a:p>
        </p:txBody>
      </p:sp>
      <p:sp>
        <p:nvSpPr>
          <p:cNvPr id="23" name="Rectangle 22">
            <a:extLst>
              <a:ext uri="{FF2B5EF4-FFF2-40B4-BE49-F238E27FC236}">
                <a16:creationId xmlns:a16="http://schemas.microsoft.com/office/drawing/2014/main" id="{1D100CBE-41AC-46F2-BE39-CB629A907070}"/>
              </a:ext>
            </a:extLst>
          </p:cNvPr>
          <p:cNvSpPr/>
          <p:nvPr/>
        </p:nvSpPr>
        <p:spPr>
          <a:xfrm>
            <a:off x="2058430" y="3882157"/>
            <a:ext cx="3129233" cy="338554"/>
          </a:xfrm>
          <a:prstGeom prst="rect">
            <a:avLst/>
          </a:prstGeom>
        </p:spPr>
        <p:txBody>
          <a:bodyPr wrap="square">
            <a:spAutoFit/>
          </a:bodyPr>
          <a:lstStyle/>
          <a:p>
            <a:pPr algn="ctr"/>
            <a:r>
              <a:rPr lang="zh-CN" altLang="en-US" sz="1600" dirty="0">
                <a:latin typeface="Microsoft YaHei" panose="020B0503020204020204" pitchFamily="34" charset="-122"/>
                <a:ea typeface="Microsoft YaHei" panose="020B0503020204020204" pitchFamily="34" charset="-122"/>
              </a:rPr>
              <a:t>李冬志</a:t>
            </a:r>
            <a:endParaRPr lang="ko-KR" altLang="en-US" sz="1600" dirty="0">
              <a:latin typeface="Microsoft YaHei" panose="020B0503020204020204" pitchFamily="34" charset="-122"/>
            </a:endParaRPr>
          </a:p>
        </p:txBody>
      </p:sp>
    </p:spTree>
    <p:extLst>
      <p:ext uri="{BB962C8B-B14F-4D97-AF65-F5344CB8AC3E}">
        <p14:creationId xmlns:p14="http://schemas.microsoft.com/office/powerpoint/2010/main" val="253653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9">
            <a:extLst>
              <a:ext uri="{FF2B5EF4-FFF2-40B4-BE49-F238E27FC236}">
                <a16:creationId xmlns:a16="http://schemas.microsoft.com/office/drawing/2014/main" id="{37AF5461-833B-4D32-90B0-82713AC7201A}"/>
              </a:ext>
            </a:extLst>
          </p:cNvPr>
          <p:cNvSpPr txBox="1"/>
          <p:nvPr/>
        </p:nvSpPr>
        <p:spPr>
          <a:xfrm>
            <a:off x="767255" y="447108"/>
            <a:ext cx="4795692"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en-US" altLang="zh-CN" sz="3200" b="1" dirty="0">
                <a:solidFill>
                  <a:prstClr val="black">
                    <a:lumMod val="75000"/>
                    <a:lumOff val="25000"/>
                  </a:prstClr>
                </a:solidFill>
                <a:latin typeface="Microsoft YaHei" panose="020B0503020204020204" pitchFamily="34" charset="-122"/>
                <a:ea typeface="Microsoft YaHei" panose="020B0503020204020204" pitchFamily="34" charset="-122"/>
              </a:rPr>
              <a:t>2.</a:t>
            </a:r>
            <a:r>
              <a:rPr lang="zh-CN" altLang="en-US" sz="3200" b="1" dirty="0">
                <a:solidFill>
                  <a:prstClr val="black">
                    <a:lumMod val="75000"/>
                    <a:lumOff val="25000"/>
                  </a:prstClr>
                </a:solidFill>
                <a:latin typeface="Microsoft YaHei" panose="020B0503020204020204" pitchFamily="34" charset="-122"/>
                <a:ea typeface="Microsoft YaHei" panose="020B0503020204020204" pitchFamily="34" charset="-122"/>
              </a:rPr>
              <a:t>怎么进行</a:t>
            </a:r>
            <a:r>
              <a:rPr kumimoji="0" lang="zh-CN" alt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成本控制的</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grpSp>
        <p:nvGrpSpPr>
          <p:cNvPr id="12" name="Group 11">
            <a:extLst>
              <a:ext uri="{FF2B5EF4-FFF2-40B4-BE49-F238E27FC236}">
                <a16:creationId xmlns:a16="http://schemas.microsoft.com/office/drawing/2014/main" id="{B24B505C-088E-477B-89A7-84AB039CF892}"/>
              </a:ext>
            </a:extLst>
          </p:cNvPr>
          <p:cNvGrpSpPr/>
          <p:nvPr/>
        </p:nvGrpSpPr>
        <p:grpSpPr>
          <a:xfrm>
            <a:off x="8900160" y="409165"/>
            <a:ext cx="3291840" cy="561163"/>
            <a:chOff x="8900160" y="409165"/>
            <a:chExt cx="3291840" cy="561163"/>
          </a:xfrm>
        </p:grpSpPr>
        <p:pic>
          <p:nvPicPr>
            <p:cNvPr id="13" name="图片 18">
              <a:extLst>
                <a:ext uri="{FF2B5EF4-FFF2-40B4-BE49-F238E27FC236}">
                  <a16:creationId xmlns:a16="http://schemas.microsoft.com/office/drawing/2014/main" id="{30D6C163-60B2-439B-962A-BB0A007F3AED}"/>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14" name="矩形 14">
              <a:extLst>
                <a:ext uri="{FF2B5EF4-FFF2-40B4-BE49-F238E27FC236}">
                  <a16:creationId xmlns:a16="http://schemas.microsoft.com/office/drawing/2014/main" id="{43A491BC-6223-4798-8BEB-F866F1C1A79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15" name="图片 40" descr="标志与中英文校名组合规范_左右（反白，在深色背景下使用）.png">
              <a:extLst>
                <a:ext uri="{FF2B5EF4-FFF2-40B4-BE49-F238E27FC236}">
                  <a16:creationId xmlns:a16="http://schemas.microsoft.com/office/drawing/2014/main" id="{DCBE2461-4E6A-4C20-BA17-0173FD1BDB08}"/>
                </a:ext>
              </a:extLst>
            </p:cNvPr>
            <p:cNvPicPr>
              <a:picLocks noChangeAspect="1"/>
            </p:cNvPicPr>
            <p:nvPr/>
          </p:nvPicPr>
          <p:blipFill>
            <a:blip r:embed="rId4" cstate="print"/>
            <a:stretch>
              <a:fillRect/>
            </a:stretch>
          </p:blipFill>
          <p:spPr>
            <a:xfrm>
              <a:off x="10050602" y="449947"/>
              <a:ext cx="1625232" cy="457812"/>
            </a:xfrm>
            <a:prstGeom prst="rect">
              <a:avLst/>
            </a:prstGeom>
          </p:spPr>
        </p:pic>
      </p:grpSp>
      <p:sp>
        <p:nvSpPr>
          <p:cNvPr id="10" name="Rectangle 9">
            <a:extLst>
              <a:ext uri="{FF2B5EF4-FFF2-40B4-BE49-F238E27FC236}">
                <a16:creationId xmlns:a16="http://schemas.microsoft.com/office/drawing/2014/main" id="{EDA79B0E-96CC-4B9D-A2E2-62DE0BF01D2D}"/>
              </a:ext>
            </a:extLst>
          </p:cNvPr>
          <p:cNvSpPr/>
          <p:nvPr/>
        </p:nvSpPr>
        <p:spPr>
          <a:xfrm>
            <a:off x="815679" y="3141707"/>
            <a:ext cx="2522863" cy="1277956"/>
          </a:xfrm>
          <a:prstGeom prst="rect">
            <a:avLst/>
          </a:prstGeom>
          <a:solidFill>
            <a:srgbClr val="00456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lnSpc>
                <a:spcPct val="107000"/>
              </a:lnSpc>
              <a:spcAft>
                <a:spcPts val="800"/>
              </a:spcAft>
            </a:pPr>
            <a:r>
              <a:rPr lang="en-US" altLang="ko-KR" sz="2400" b="1" kern="100" dirty="0">
                <a:latin typeface="Microsoft YaHei" panose="020B0503020204020204" pitchFamily="34" charset="-122"/>
                <a:ea typeface="Microsoft YaHei" panose="020B0503020204020204" pitchFamily="34" charset="-122"/>
                <a:cs typeface="Times New Roman" panose="02020603050405020304" pitchFamily="18" charset="0"/>
              </a:rPr>
              <a:t>Kaizen</a:t>
            </a:r>
            <a:r>
              <a:rPr lang="zh-CN" altLang="ko-KR" sz="2400" b="1" kern="100" dirty="0">
                <a:latin typeface="Microsoft YaHei" panose="020B0503020204020204" pitchFamily="34" charset="-122"/>
                <a:ea typeface="Microsoft YaHei" panose="020B0503020204020204" pitchFamily="34" charset="-122"/>
                <a:cs typeface="Times New Roman" panose="02020603050405020304" pitchFamily="18" charset="0"/>
              </a:rPr>
              <a:t>成本法</a:t>
            </a:r>
            <a:endParaRPr lang="ko-KR" altLang="ko-KR" sz="2400" b="1" kern="100" dirty="0">
              <a:latin typeface="Microsoft YaHei" panose="020B0503020204020204" pitchFamily="34" charset="-122"/>
              <a:cs typeface="Times New Roman" panose="02020603050405020304" pitchFamily="18" charset="0"/>
            </a:endParaRPr>
          </a:p>
        </p:txBody>
      </p:sp>
      <p:sp>
        <p:nvSpPr>
          <p:cNvPr id="33" name="Rectangle 32">
            <a:extLst>
              <a:ext uri="{FF2B5EF4-FFF2-40B4-BE49-F238E27FC236}">
                <a16:creationId xmlns:a16="http://schemas.microsoft.com/office/drawing/2014/main" id="{CF44CFA2-1F7B-4197-B1E0-714524D80DFD}"/>
              </a:ext>
            </a:extLst>
          </p:cNvPr>
          <p:cNvSpPr/>
          <p:nvPr/>
        </p:nvSpPr>
        <p:spPr>
          <a:xfrm>
            <a:off x="4019752" y="1676120"/>
            <a:ext cx="2522863" cy="823854"/>
          </a:xfrm>
          <a:prstGeom prst="rect">
            <a:avLst/>
          </a:prstGeom>
          <a:solidFill>
            <a:srgbClr val="E3ED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lnSpc>
                <a:spcPct val="107000"/>
              </a:lnSpc>
              <a:spcAft>
                <a:spcPts val="800"/>
              </a:spcAft>
            </a:pPr>
            <a:r>
              <a:rPr lang="zh-CN" altLang="ko-KR" b="1"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减少非增值活动</a:t>
            </a:r>
            <a:endParaRPr lang="ko-KR" altLang="ko-KR" b="1" kern="100" dirty="0">
              <a:solidFill>
                <a:schemeClr val="tx1"/>
              </a:solidFill>
              <a:latin typeface="맑은 고딕" panose="020B0503020000020004" pitchFamily="50" charset="-127"/>
              <a:cs typeface="Times New Roman" panose="02020603050405020304" pitchFamily="18" charset="0"/>
            </a:endParaRPr>
          </a:p>
        </p:txBody>
      </p:sp>
      <p:sp>
        <p:nvSpPr>
          <p:cNvPr id="34" name="Rectangle 33">
            <a:extLst>
              <a:ext uri="{FF2B5EF4-FFF2-40B4-BE49-F238E27FC236}">
                <a16:creationId xmlns:a16="http://schemas.microsoft.com/office/drawing/2014/main" id="{8DBB37D3-A731-4EB7-BCF6-2CA1C59F2784}"/>
              </a:ext>
            </a:extLst>
          </p:cNvPr>
          <p:cNvSpPr/>
          <p:nvPr/>
        </p:nvSpPr>
        <p:spPr>
          <a:xfrm>
            <a:off x="4019749" y="3863450"/>
            <a:ext cx="2522863" cy="823854"/>
          </a:xfrm>
          <a:prstGeom prst="rect">
            <a:avLst/>
          </a:prstGeom>
          <a:solidFill>
            <a:srgbClr val="E3ED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lnSpc>
                <a:spcPct val="107000"/>
              </a:lnSpc>
              <a:spcAft>
                <a:spcPts val="800"/>
              </a:spcAft>
            </a:pPr>
            <a:r>
              <a:rPr lang="zh-CN" altLang="ko-KR" b="1"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消除原材料浪费</a:t>
            </a:r>
            <a:endParaRPr lang="ko-KR" altLang="ko-KR" b="1" kern="100" dirty="0">
              <a:solidFill>
                <a:schemeClr val="tx1"/>
              </a:solidFill>
              <a:latin typeface="맑은 고딕" panose="020B0503020000020004" pitchFamily="50" charset="-127"/>
              <a:cs typeface="Times New Roman" panose="02020603050405020304" pitchFamily="18" charset="0"/>
            </a:endParaRPr>
          </a:p>
        </p:txBody>
      </p:sp>
      <p:sp>
        <p:nvSpPr>
          <p:cNvPr id="35" name="Rectangle 34">
            <a:extLst>
              <a:ext uri="{FF2B5EF4-FFF2-40B4-BE49-F238E27FC236}">
                <a16:creationId xmlns:a16="http://schemas.microsoft.com/office/drawing/2014/main" id="{1E05EF1D-3634-4C12-9DE1-6D77CD9E81E9}"/>
              </a:ext>
            </a:extLst>
          </p:cNvPr>
          <p:cNvSpPr/>
          <p:nvPr/>
        </p:nvSpPr>
        <p:spPr>
          <a:xfrm>
            <a:off x="4019749" y="2769785"/>
            <a:ext cx="2522863" cy="823854"/>
          </a:xfrm>
          <a:prstGeom prst="rect">
            <a:avLst/>
          </a:prstGeom>
          <a:solidFill>
            <a:srgbClr val="E3ED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lnSpc>
                <a:spcPct val="107000"/>
              </a:lnSpc>
              <a:spcAft>
                <a:spcPts val="800"/>
              </a:spcAft>
            </a:pPr>
            <a:r>
              <a:rPr lang="zh-CN" altLang="ko-KR" b="1"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改进操作程序，提高产品质量</a:t>
            </a:r>
            <a:endParaRPr lang="ko-KR" altLang="ko-KR" b="1" kern="100" dirty="0">
              <a:solidFill>
                <a:schemeClr val="tx1"/>
              </a:solidFill>
              <a:latin typeface="맑은 고딕" panose="020B0503020000020004" pitchFamily="50" charset="-127"/>
              <a:cs typeface="Times New Roman" panose="02020603050405020304" pitchFamily="18" charset="0"/>
            </a:endParaRPr>
          </a:p>
        </p:txBody>
      </p:sp>
      <p:sp>
        <p:nvSpPr>
          <p:cNvPr id="38" name="Rectangle 37">
            <a:extLst>
              <a:ext uri="{FF2B5EF4-FFF2-40B4-BE49-F238E27FC236}">
                <a16:creationId xmlns:a16="http://schemas.microsoft.com/office/drawing/2014/main" id="{4B868834-B80A-4C49-AD4C-CAD3C719E6C8}"/>
              </a:ext>
            </a:extLst>
          </p:cNvPr>
          <p:cNvSpPr/>
          <p:nvPr/>
        </p:nvSpPr>
        <p:spPr>
          <a:xfrm>
            <a:off x="4019750" y="4979857"/>
            <a:ext cx="2522863" cy="823854"/>
          </a:xfrm>
          <a:prstGeom prst="rect">
            <a:avLst/>
          </a:prstGeom>
          <a:solidFill>
            <a:srgbClr val="E3ED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latinLnBrk="1">
              <a:lnSpc>
                <a:spcPct val="107000"/>
              </a:lnSpc>
              <a:spcAft>
                <a:spcPts val="800"/>
              </a:spcAft>
            </a:pPr>
            <a:r>
              <a:rPr lang="zh-CN" altLang="ko-KR" b="1"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缩短产品</a:t>
            </a:r>
            <a:r>
              <a:rPr lang="zh-CN" altLang="en-US" b="1"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服务</a:t>
            </a:r>
            <a:r>
              <a:rPr lang="zh-CN" altLang="ko-KR" b="1" dirty="0">
                <a:solidFill>
                  <a:schemeClr val="tx1"/>
                </a:solidFill>
                <a:latin typeface="Microsoft YaHei" panose="020B0503020204020204" pitchFamily="34" charset="-122"/>
                <a:ea typeface="Microsoft YaHei" panose="020B0503020204020204" pitchFamily="34" charset="-122"/>
                <a:cs typeface="Times New Roman" panose="02020603050405020304" pitchFamily="18" charset="0"/>
              </a:rPr>
              <a:t>时间</a:t>
            </a:r>
            <a:endParaRPr lang="ko-KR" altLang="ko-KR" b="1" kern="100" dirty="0">
              <a:solidFill>
                <a:schemeClr val="tx1"/>
              </a:solidFill>
              <a:latin typeface="맑은 고딕" panose="020B0503020000020004" pitchFamily="50" charset="-127"/>
              <a:cs typeface="Times New Roman" panose="02020603050405020304" pitchFamily="18" charset="0"/>
            </a:endParaRPr>
          </a:p>
        </p:txBody>
      </p:sp>
      <p:pic>
        <p:nvPicPr>
          <p:cNvPr id="39" name="Graphic 38" descr="Chevron arrows">
            <a:extLst>
              <a:ext uri="{FF2B5EF4-FFF2-40B4-BE49-F238E27FC236}">
                <a16:creationId xmlns:a16="http://schemas.microsoft.com/office/drawing/2014/main" id="{B96BC183-74D9-4E7F-9FF7-8DC0E4D116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55439" y="1865499"/>
            <a:ext cx="702380" cy="44509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pic>
      <p:sp>
        <p:nvSpPr>
          <p:cNvPr id="40" name="Rectangle 39">
            <a:extLst>
              <a:ext uri="{FF2B5EF4-FFF2-40B4-BE49-F238E27FC236}">
                <a16:creationId xmlns:a16="http://schemas.microsoft.com/office/drawing/2014/main" id="{5C461F38-9E63-4123-9A16-AF09ACA31AAB}"/>
              </a:ext>
            </a:extLst>
          </p:cNvPr>
          <p:cNvSpPr/>
          <p:nvPr/>
        </p:nvSpPr>
        <p:spPr>
          <a:xfrm>
            <a:off x="7797197" y="1676119"/>
            <a:ext cx="2522863" cy="823854"/>
          </a:xfrm>
          <a:prstGeom prst="rect">
            <a:avLst/>
          </a:prstGeom>
          <a:solidFill>
            <a:schemeClr val="bg1"/>
          </a:solidFill>
          <a:ln w="57150">
            <a:solidFill>
              <a:srgbClr val="E3EDF7"/>
            </a:solidFill>
          </a:ln>
        </p:spPr>
        <p:style>
          <a:lnRef idx="2">
            <a:schemeClr val="accent1"/>
          </a:lnRef>
          <a:fillRef idx="1">
            <a:schemeClr val="lt1"/>
          </a:fillRef>
          <a:effectRef idx="0">
            <a:schemeClr val="accent1"/>
          </a:effectRef>
          <a:fontRef idx="minor">
            <a:schemeClr val="dk1"/>
          </a:fontRef>
        </p:style>
        <p:txBody>
          <a:bodyPr rtlCol="0" anchor="ctr"/>
          <a:lstStyle/>
          <a:p>
            <a:pPr algn="ctr" latinLnBrk="1">
              <a:lnSpc>
                <a:spcPct val="107000"/>
              </a:lnSpc>
              <a:spcAft>
                <a:spcPts val="800"/>
              </a:spcAft>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减少建设成本</a:t>
            </a:r>
            <a:endParaRPr lang="ko-KR" altLang="ko-KR" kern="100" dirty="0">
              <a:latin typeface="맑은 고딕" panose="020B0503020000020004" pitchFamily="50" charset="-127"/>
              <a:cs typeface="Times New Roman" panose="02020603050405020304" pitchFamily="18" charset="0"/>
            </a:endParaRPr>
          </a:p>
        </p:txBody>
      </p:sp>
      <p:sp>
        <p:nvSpPr>
          <p:cNvPr id="41" name="Rectangle 40">
            <a:extLst>
              <a:ext uri="{FF2B5EF4-FFF2-40B4-BE49-F238E27FC236}">
                <a16:creationId xmlns:a16="http://schemas.microsoft.com/office/drawing/2014/main" id="{5CA6CC5A-043B-41B0-8492-321059FA757D}"/>
              </a:ext>
            </a:extLst>
          </p:cNvPr>
          <p:cNvSpPr/>
          <p:nvPr/>
        </p:nvSpPr>
        <p:spPr>
          <a:xfrm>
            <a:off x="7797196" y="2729780"/>
            <a:ext cx="2522863" cy="823854"/>
          </a:xfrm>
          <a:prstGeom prst="rect">
            <a:avLst/>
          </a:prstGeom>
          <a:solidFill>
            <a:schemeClr val="bg1"/>
          </a:solidFill>
          <a:ln w="57150">
            <a:solidFill>
              <a:srgbClr val="E3EDF7"/>
            </a:solidFill>
          </a:ln>
        </p:spPr>
        <p:style>
          <a:lnRef idx="2">
            <a:schemeClr val="accent1"/>
          </a:lnRef>
          <a:fillRef idx="1">
            <a:schemeClr val="lt1"/>
          </a:fillRef>
          <a:effectRef idx="0">
            <a:schemeClr val="accent1"/>
          </a:effectRef>
          <a:fontRef idx="minor">
            <a:schemeClr val="dk1"/>
          </a:fontRef>
        </p:style>
        <p:txBody>
          <a:bodyPr rtlCol="0" anchor="ctr"/>
          <a:lstStyle/>
          <a:p>
            <a:pPr algn="ctr" latinLnBrk="1">
              <a:lnSpc>
                <a:spcPct val="107000"/>
              </a:lnSpc>
              <a:spcAft>
                <a:spcPts val="800"/>
              </a:spcAft>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控制采购成本</a:t>
            </a:r>
            <a:endParaRPr lang="ko-KR" altLang="ko-KR" kern="100" dirty="0">
              <a:latin typeface="맑은 고딕" panose="020B0503020000020004" pitchFamily="50" charset="-127"/>
              <a:cs typeface="Times New Roman" panose="02020603050405020304" pitchFamily="18" charset="0"/>
            </a:endParaRPr>
          </a:p>
        </p:txBody>
      </p:sp>
      <p:sp>
        <p:nvSpPr>
          <p:cNvPr id="42" name="Rectangle 41">
            <a:extLst>
              <a:ext uri="{FF2B5EF4-FFF2-40B4-BE49-F238E27FC236}">
                <a16:creationId xmlns:a16="http://schemas.microsoft.com/office/drawing/2014/main" id="{AA3E0507-49AD-40D5-B901-F19992BEE52F}"/>
              </a:ext>
            </a:extLst>
          </p:cNvPr>
          <p:cNvSpPr/>
          <p:nvPr/>
        </p:nvSpPr>
        <p:spPr>
          <a:xfrm>
            <a:off x="7797196" y="3877462"/>
            <a:ext cx="2522863" cy="823854"/>
          </a:xfrm>
          <a:prstGeom prst="rect">
            <a:avLst/>
          </a:prstGeom>
          <a:solidFill>
            <a:schemeClr val="bg1"/>
          </a:solidFill>
          <a:ln w="57150">
            <a:solidFill>
              <a:srgbClr val="E3EDF7"/>
            </a:solidFill>
          </a:ln>
        </p:spPr>
        <p:style>
          <a:lnRef idx="2">
            <a:schemeClr val="accent1"/>
          </a:lnRef>
          <a:fillRef idx="1">
            <a:schemeClr val="lt1"/>
          </a:fillRef>
          <a:effectRef idx="0">
            <a:schemeClr val="accent1"/>
          </a:effectRef>
          <a:fontRef idx="minor">
            <a:schemeClr val="dk1"/>
          </a:fontRef>
        </p:style>
        <p:txBody>
          <a:bodyPr rtlCol="0" anchor="ctr"/>
          <a:lstStyle/>
          <a:p>
            <a:pPr algn="ctr" latinLnBrk="1">
              <a:lnSpc>
                <a:spcPct val="107000"/>
              </a:lnSpc>
              <a:spcAft>
                <a:spcPts val="800"/>
              </a:spcAft>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控制包装和仓储成本</a:t>
            </a:r>
            <a:endParaRPr lang="ko-KR" altLang="ko-KR" kern="100" dirty="0">
              <a:latin typeface="맑은 고딕" panose="020B0503020000020004" pitchFamily="50" charset="-127"/>
              <a:cs typeface="Times New Roman" panose="02020603050405020304" pitchFamily="18" charset="0"/>
            </a:endParaRPr>
          </a:p>
        </p:txBody>
      </p:sp>
      <p:sp>
        <p:nvSpPr>
          <p:cNvPr id="44" name="Rectangle 43">
            <a:extLst>
              <a:ext uri="{FF2B5EF4-FFF2-40B4-BE49-F238E27FC236}">
                <a16:creationId xmlns:a16="http://schemas.microsoft.com/office/drawing/2014/main" id="{8078DBE2-84C6-4DA4-A13E-3C0F634C4744}"/>
              </a:ext>
            </a:extLst>
          </p:cNvPr>
          <p:cNvSpPr/>
          <p:nvPr/>
        </p:nvSpPr>
        <p:spPr>
          <a:xfrm>
            <a:off x="7797195" y="4979857"/>
            <a:ext cx="2522863" cy="823854"/>
          </a:xfrm>
          <a:prstGeom prst="rect">
            <a:avLst/>
          </a:prstGeom>
          <a:solidFill>
            <a:schemeClr val="bg1"/>
          </a:solidFill>
          <a:ln w="57150">
            <a:solidFill>
              <a:srgbClr val="E3EDF7"/>
            </a:solidFill>
          </a:ln>
        </p:spPr>
        <p:style>
          <a:lnRef idx="2">
            <a:schemeClr val="accent1"/>
          </a:lnRef>
          <a:fillRef idx="1">
            <a:schemeClr val="lt1"/>
          </a:fillRef>
          <a:effectRef idx="0">
            <a:schemeClr val="accent1"/>
          </a:effectRef>
          <a:fontRef idx="minor">
            <a:schemeClr val="dk1"/>
          </a:fontRef>
        </p:style>
        <p:txBody>
          <a:bodyPr rtlCol="0" anchor="ctr"/>
          <a:lstStyle/>
          <a:p>
            <a:pPr algn="ctr" latinLnBrk="1">
              <a:spcAft>
                <a:spcPts val="800"/>
              </a:spcAft>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控制运营管理和</a:t>
            </a:r>
            <a:endParaRPr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algn="ctr" latinLnBrk="1">
              <a:spcAft>
                <a:spcPts val="800"/>
              </a:spcAft>
            </a:pPr>
            <a:r>
              <a:rPr lang="zh-CN" altLang="en-US" dirty="0">
                <a:latin typeface="Microsoft YaHei" panose="020B0503020204020204" pitchFamily="34" charset="-122"/>
                <a:ea typeface="Microsoft YaHei" panose="020B0503020204020204" pitchFamily="34" charset="-122"/>
                <a:cs typeface="Times New Roman" panose="02020603050405020304" pitchFamily="18" charset="0"/>
              </a:rPr>
              <a:t>服务成本</a:t>
            </a:r>
            <a:endParaRPr lang="ko-KR" altLang="ko-KR" kern="100" dirty="0">
              <a:latin typeface="맑은 고딕" panose="020B0503020000020004" pitchFamily="50" charset="-127"/>
              <a:cs typeface="Times New Roman" panose="02020603050405020304" pitchFamily="18" charset="0"/>
            </a:endParaRPr>
          </a:p>
        </p:txBody>
      </p:sp>
      <p:pic>
        <p:nvPicPr>
          <p:cNvPr id="46" name="Graphic 45" descr="Chevron arrows">
            <a:extLst>
              <a:ext uri="{FF2B5EF4-FFF2-40B4-BE49-F238E27FC236}">
                <a16:creationId xmlns:a16="http://schemas.microsoft.com/office/drawing/2014/main" id="{76943AFA-DE1F-4F71-A8D3-88CE664AFC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2629" y="2919159"/>
            <a:ext cx="702380" cy="44509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pic>
      <p:pic>
        <p:nvPicPr>
          <p:cNvPr id="48" name="Graphic 47" descr="Chevron arrows">
            <a:extLst>
              <a:ext uri="{FF2B5EF4-FFF2-40B4-BE49-F238E27FC236}">
                <a16:creationId xmlns:a16="http://schemas.microsoft.com/office/drawing/2014/main" id="{B2784E12-8CF2-4BF0-A44F-1087801937E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0758" y="4086655"/>
            <a:ext cx="702380" cy="44509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pic>
      <p:pic>
        <p:nvPicPr>
          <p:cNvPr id="51" name="Graphic 50" descr="Chevron arrows">
            <a:extLst>
              <a:ext uri="{FF2B5EF4-FFF2-40B4-BE49-F238E27FC236}">
                <a16:creationId xmlns:a16="http://schemas.microsoft.com/office/drawing/2014/main" id="{14CFD9DA-5669-4815-90A0-704F6B90C94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87948" y="5140315"/>
            <a:ext cx="702380" cy="44509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p:spPr>
      </p:pic>
      <p:sp>
        <p:nvSpPr>
          <p:cNvPr id="52" name="Left Brace 51">
            <a:extLst>
              <a:ext uri="{FF2B5EF4-FFF2-40B4-BE49-F238E27FC236}">
                <a16:creationId xmlns:a16="http://schemas.microsoft.com/office/drawing/2014/main" id="{803DBC9C-2657-4B61-A7A4-1F7BDE9D0CCB}"/>
              </a:ext>
            </a:extLst>
          </p:cNvPr>
          <p:cNvSpPr/>
          <p:nvPr/>
        </p:nvSpPr>
        <p:spPr>
          <a:xfrm>
            <a:off x="3545409" y="1839241"/>
            <a:ext cx="430884" cy="3882887"/>
          </a:xfrm>
          <a:prstGeom prst="leftBrace">
            <a:avLst>
              <a:gd name="adj1" fmla="val 8333"/>
              <a:gd name="adj2" fmla="val 52841"/>
            </a:avLst>
          </a:prstGeom>
          <a:ln w="28575">
            <a:solidFill>
              <a:srgbClr val="00456F"/>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b="1">
              <a:latin typeface="微软雅黑" panose="020B0503020204020204" pitchFamily="34" charset="-122"/>
            </a:endParaRPr>
          </a:p>
        </p:txBody>
      </p:sp>
      <p:pic>
        <p:nvPicPr>
          <p:cNvPr id="29" name="Picture 2" descr="File:Sam's Club Logo 2020.svg - Wikimedia Commons">
            <a:extLst>
              <a:ext uri="{FF2B5EF4-FFF2-40B4-BE49-F238E27FC236}">
                <a16:creationId xmlns:a16="http://schemas.microsoft.com/office/drawing/2014/main" id="{BF3A6E18-9C3C-4303-A065-E054A372631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71282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F31B-BEC7-46DF-8FA1-90E20A716B7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0" y="0"/>
            <a:ext cx="12192000" cy="8132064"/>
          </a:xfrm>
          <a:prstGeom prst="rect">
            <a:avLst/>
          </a:prstGeom>
        </p:spPr>
      </p:pic>
      <p:sp>
        <p:nvSpPr>
          <p:cNvPr id="6" name="Rectangle: Rounded Corners 5">
            <a:extLst>
              <a:ext uri="{FF2B5EF4-FFF2-40B4-BE49-F238E27FC236}">
                <a16:creationId xmlns:a16="http://schemas.microsoft.com/office/drawing/2014/main" id="{26041BCA-6656-4F27-B3C2-AF5072956C6C}"/>
              </a:ext>
            </a:extLst>
          </p:cNvPr>
          <p:cNvSpPr/>
          <p:nvPr/>
        </p:nvSpPr>
        <p:spPr>
          <a:xfrm>
            <a:off x="0" y="-41059"/>
            <a:ext cx="12191999" cy="8146602"/>
          </a:xfrm>
          <a:prstGeom prst="roundRect">
            <a:avLst>
              <a:gd name="adj" fmla="val 1332"/>
            </a:avLst>
          </a:prstGeom>
          <a:solidFill>
            <a:srgbClr val="4C5F85">
              <a:alpha val="40000"/>
            </a:srgb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glow rad="228600">
                  <a:schemeClr val="accent5">
                    <a:satMod val="175000"/>
                    <a:alpha val="40000"/>
                  </a:schemeClr>
                </a:glow>
              </a:effectLst>
              <a:uLnTx/>
              <a:uFillTx/>
              <a:latin typeface="微软雅黑" panose="020B0503020204020204" pitchFamily="34" charset="-122"/>
              <a:ea typeface="맑은 고딕" panose="020B0503020000020004" pitchFamily="34" charset="-127"/>
              <a:cs typeface="+mn-cs"/>
            </a:endParaRPr>
          </a:p>
        </p:txBody>
      </p:sp>
      <p:sp>
        <p:nvSpPr>
          <p:cNvPr id="11" name="Rectangle 10">
            <a:extLst>
              <a:ext uri="{FF2B5EF4-FFF2-40B4-BE49-F238E27FC236}">
                <a16:creationId xmlns:a16="http://schemas.microsoft.com/office/drawing/2014/main" id="{837AE51F-472C-4388-BDEB-5BA1D99AF304}"/>
              </a:ext>
            </a:extLst>
          </p:cNvPr>
          <p:cNvSpPr/>
          <p:nvPr/>
        </p:nvSpPr>
        <p:spPr>
          <a:xfrm>
            <a:off x="1604151" y="2202167"/>
            <a:ext cx="6522607" cy="1011944"/>
          </a:xfrm>
          <a:prstGeom prst="rect">
            <a:avLst/>
          </a:prstGeom>
        </p:spPr>
        <p:txBody>
          <a:bodyPr wrap="square">
            <a:spAutoFit/>
          </a:bodyPr>
          <a:lstStyle/>
          <a:p>
            <a:pPr>
              <a:lnSpc>
                <a:spcPct val="83333"/>
              </a:lnSpc>
            </a:pPr>
            <a:r>
              <a:rPr kumimoji="0" lang="zh-CN" altLang="en-US" sz="3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案例描述</a:t>
            </a:r>
            <a:endParaRPr lang="zh-CN" altLang="en-US" b="1" dirty="0">
              <a:solidFill>
                <a:prstClr val="white"/>
              </a:solidFill>
              <a:latin typeface="Microsoft YaHei" panose="020B0503020204020204" pitchFamily="34" charset="-122"/>
              <a:ea typeface="Microsoft YaHei" panose="020B0503020204020204" pitchFamily="34" charset="-122"/>
            </a:endParaRPr>
          </a:p>
          <a:p>
            <a:pPr marL="0" marR="0" lvl="0" indent="0" defTabSz="914400" rtl="0" eaLnBrk="1" fontAlgn="auto" latinLnBrk="0" hangingPunct="1">
              <a:lnSpc>
                <a:spcPct val="83333"/>
              </a:lnSpc>
              <a:spcBef>
                <a:spcPts val="0"/>
              </a:spcBef>
              <a:spcAft>
                <a:spcPts val="0"/>
              </a:spcAft>
              <a:buClrTx/>
              <a:buSzTx/>
              <a:buFontTx/>
              <a:buNone/>
              <a:tabLst/>
              <a:defRPr/>
            </a:pPr>
            <a:endParaRPr kumimoji="0" lang="en-US" altLang="zh-CN" sz="36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7" name="Object 208">
            <a:extLst>
              <a:ext uri="{FF2B5EF4-FFF2-40B4-BE49-F238E27FC236}">
                <a16:creationId xmlns:a16="http://schemas.microsoft.com/office/drawing/2014/main" id="{004C8F87-7BC7-489D-9C38-ECF4F0FAC95A}"/>
              </a:ext>
            </a:extLst>
          </p:cNvPr>
          <p:cNvSpPr txBox="1"/>
          <p:nvPr/>
        </p:nvSpPr>
        <p:spPr>
          <a:xfrm>
            <a:off x="1604151" y="3429000"/>
            <a:ext cx="4868198" cy="603242"/>
          </a:xfrm>
          <a:prstGeom prst="rect">
            <a:avLst/>
          </a:prstGeom>
          <a:effectLst>
            <a:outerShdw blurRad="50800" dist="38100" dir="2700000" algn="tl" rotWithShape="0">
              <a:prstClr val="black">
                <a:alpha val="40000"/>
              </a:prstClr>
            </a:outerShdw>
          </a:effectLst>
        </p:spPr>
        <p:txBody>
          <a:bodyPr vert="horz" rtlCol="0" anchor="t" anchorCtr="0">
            <a:noAutofit/>
          </a:bodyPr>
          <a:lstStyle/>
          <a:p>
            <a:pPr marL="0" marR="0" lvl="0" indent="0" algn="l" defTabSz="914400" rtl="0" eaLnBrk="1" fontAlgn="auto" latinLnBrk="0" hangingPunct="1">
              <a:lnSpc>
                <a:spcPct val="83333"/>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rPr>
              <a:t>问题</a:t>
            </a:r>
            <a:r>
              <a:rPr lang="zh-CN" altLang="en-US" sz="4000" b="1" dirty="0">
                <a:solidFill>
                  <a:schemeClr val="bg1"/>
                </a:solidFill>
                <a:latin typeface="Microsoft YaHei" panose="020B0503020204020204" pitchFamily="34" charset="-122"/>
                <a:ea typeface="Microsoft YaHei" panose="020B0503020204020204" pitchFamily="34" charset="-122"/>
              </a:rPr>
              <a:t>思考</a:t>
            </a:r>
            <a:endParaRPr kumimoji="0" lang="zh-CN" altLang="en-US" sz="32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20" name="Rectangle 19">
            <a:extLst>
              <a:ext uri="{FF2B5EF4-FFF2-40B4-BE49-F238E27FC236}">
                <a16:creationId xmlns:a16="http://schemas.microsoft.com/office/drawing/2014/main" id="{A42C0B71-82E8-4EE3-B930-F1B226E7A1C6}"/>
              </a:ext>
            </a:extLst>
          </p:cNvPr>
          <p:cNvSpPr/>
          <p:nvPr/>
        </p:nvSpPr>
        <p:spPr>
          <a:xfrm>
            <a:off x="1284195" y="4731155"/>
            <a:ext cx="2486579" cy="603242"/>
          </a:xfrm>
          <a:prstGeom prst="rect">
            <a:avLst/>
          </a:prstGeom>
        </p:spPr>
        <p:txBody>
          <a:bodyPr wrap="square">
            <a:spAutoFit/>
          </a:bodyPr>
          <a:lstStyle/>
          <a:p>
            <a:pPr marL="0" marR="0" lvl="0" indent="0" algn="r" defTabSz="914400" rtl="0" eaLnBrk="1" fontAlgn="auto" latinLnBrk="0" hangingPunct="1">
              <a:lnSpc>
                <a:spcPct val="83333"/>
              </a:lnSpc>
              <a:spcBef>
                <a:spcPts val="0"/>
              </a:spcBef>
              <a:spcAft>
                <a:spcPts val="0"/>
              </a:spcAft>
              <a:buClrTx/>
              <a:buSzTx/>
              <a:buFontTx/>
              <a:buNone/>
              <a:tabLst/>
              <a:defRPr/>
            </a:pPr>
            <a:r>
              <a:rPr lang="zh-CN" altLang="en-US" sz="4000" b="1" dirty="0">
                <a:solidFill>
                  <a:schemeClr val="bg1"/>
                </a:solidFill>
                <a:latin typeface="Microsoft YaHei" panose="020B0503020204020204" pitchFamily="34" charset="-122"/>
                <a:ea typeface="Microsoft YaHei" panose="020B0503020204020204" pitchFamily="34" charset="-122"/>
              </a:rPr>
              <a:t>问题分析</a:t>
            </a:r>
            <a:endParaRPr kumimoji="0" lang="zh-CN" altLang="en-US" sz="4000" b="1" i="0" u="none" strike="noStrike" kern="1200" cap="none" spc="0" normalizeH="0" baseline="0" noProof="0" dirty="0">
              <a:ln>
                <a:noFill/>
              </a:ln>
              <a:solidFill>
                <a:schemeClr val="bg1"/>
              </a:solidFill>
              <a:effectLst/>
              <a:uLnTx/>
              <a:uFillTx/>
              <a:latin typeface="Microsoft YaHei" panose="020B0503020204020204" pitchFamily="34" charset="-122"/>
              <a:ea typeface="Microsoft YaHei" panose="020B0503020204020204" pitchFamily="34" charset="-122"/>
              <a:cs typeface="+mn-cs"/>
            </a:endParaRPr>
          </a:p>
        </p:txBody>
      </p:sp>
      <p:sp>
        <p:nvSpPr>
          <p:cNvPr id="14" name="Oval 13">
            <a:extLst>
              <a:ext uri="{FF2B5EF4-FFF2-40B4-BE49-F238E27FC236}">
                <a16:creationId xmlns:a16="http://schemas.microsoft.com/office/drawing/2014/main" id="{461D6471-AD2A-474E-8585-3DFD69F22BB1}"/>
              </a:ext>
            </a:extLst>
          </p:cNvPr>
          <p:cNvSpPr/>
          <p:nvPr/>
        </p:nvSpPr>
        <p:spPr>
          <a:xfrm>
            <a:off x="624295" y="2115878"/>
            <a:ext cx="735257" cy="727897"/>
          </a:xfrm>
          <a:prstGeom prst="ellipse">
            <a:avLst/>
          </a:prstGeom>
          <a:solidFill>
            <a:srgbClr val="1C3D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OffAxis2Left"/>
              <a:lightRig rig="threePt" dir="t"/>
            </a:scene3d>
            <a:sp3d extrusionH="57150">
              <a:bevelT w="38100" h="38100" prst="convex"/>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ko-KR" sz="2800" b="0" i="0" u="none" strike="noStrike" kern="1200" cap="none" spc="0" normalizeH="0" baseline="0" noProof="0" dirty="0">
                <a:ln>
                  <a:noFill/>
                </a:ln>
                <a:solidFill>
                  <a:prstClr val="white"/>
                </a:solidFill>
                <a:effectLst/>
                <a:uLnTx/>
                <a:uFillTx/>
                <a:latin typeface="微软雅黑" panose="020B0503020204020204" pitchFamily="34" charset="-122"/>
                <a:ea typeface="맑은 고딕" panose="020B0503020000020004" pitchFamily="34" charset="-127"/>
                <a:cs typeface="+mn-cs"/>
              </a:rPr>
              <a:t>1</a:t>
            </a:r>
            <a:endParaRPr kumimoji="0" lang="ko-KR"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맑은 고딕" panose="020B0503020000020004" pitchFamily="34" charset="-127"/>
              <a:cs typeface="+mn-cs"/>
            </a:endParaRPr>
          </a:p>
        </p:txBody>
      </p:sp>
      <p:sp>
        <p:nvSpPr>
          <p:cNvPr id="19" name="Oval 13">
            <a:extLst>
              <a:ext uri="{FF2B5EF4-FFF2-40B4-BE49-F238E27FC236}">
                <a16:creationId xmlns:a16="http://schemas.microsoft.com/office/drawing/2014/main" id="{B9176F09-AC5F-4F9C-9405-1F0E820437B8}"/>
              </a:ext>
            </a:extLst>
          </p:cNvPr>
          <p:cNvSpPr/>
          <p:nvPr/>
        </p:nvSpPr>
        <p:spPr>
          <a:xfrm>
            <a:off x="624294" y="3429000"/>
            <a:ext cx="735257" cy="727897"/>
          </a:xfrm>
          <a:prstGeom prst="ellipse">
            <a:avLst/>
          </a:prstGeom>
          <a:solidFill>
            <a:srgbClr val="1B3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OffAxis2Left"/>
              <a:lightRig rig="threePt" dir="t"/>
            </a:scene3d>
            <a:sp3d extrusionH="57150">
              <a:bevelT w="38100" h="38100" prst="convex"/>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800" dirty="0">
                <a:solidFill>
                  <a:prstClr val="white"/>
                </a:solidFill>
                <a:latin typeface="微软雅黑" panose="020B0503020204020204" pitchFamily="34" charset="-122"/>
                <a:ea typeface="맑은 고딕" panose="020B0503020000020004" pitchFamily="34" charset="-127"/>
              </a:rPr>
              <a:t>2</a:t>
            </a:r>
            <a:endParaRPr kumimoji="0" lang="ko-KR"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맑은 고딕" panose="020B0503020000020004" pitchFamily="34" charset="-127"/>
              <a:cs typeface="+mn-cs"/>
            </a:endParaRPr>
          </a:p>
        </p:txBody>
      </p:sp>
      <p:sp>
        <p:nvSpPr>
          <p:cNvPr id="21" name="Oval 13">
            <a:extLst>
              <a:ext uri="{FF2B5EF4-FFF2-40B4-BE49-F238E27FC236}">
                <a16:creationId xmlns:a16="http://schemas.microsoft.com/office/drawing/2014/main" id="{7AFA8819-EF56-4471-AA0E-A68DFFA8A1E7}"/>
              </a:ext>
            </a:extLst>
          </p:cNvPr>
          <p:cNvSpPr/>
          <p:nvPr/>
        </p:nvSpPr>
        <p:spPr>
          <a:xfrm>
            <a:off x="624293" y="4703981"/>
            <a:ext cx="735257" cy="727897"/>
          </a:xfrm>
          <a:prstGeom prst="ellipse">
            <a:avLst/>
          </a:prstGeom>
          <a:solidFill>
            <a:srgbClr val="1B3C6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isometricOffAxis2Left"/>
              <a:lightRig rig="threePt" dir="t"/>
            </a:scene3d>
            <a:sp3d extrusionH="57150">
              <a:bevelT w="38100" h="38100" prst="convex"/>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ko-KR" sz="2800" dirty="0">
                <a:solidFill>
                  <a:prstClr val="white"/>
                </a:solidFill>
                <a:latin typeface="微软雅黑" panose="020B0503020204020204" pitchFamily="34" charset="-122"/>
                <a:ea typeface="맑은 고딕" panose="020B0503020000020004" pitchFamily="34" charset="-127"/>
              </a:rPr>
              <a:t>3</a:t>
            </a:r>
            <a:endParaRPr kumimoji="0" lang="ko-KR" altLang="en-US" sz="2800" b="0" i="0" u="none" strike="noStrike" kern="1200" cap="none" spc="0" normalizeH="0" baseline="0" noProof="0" dirty="0">
              <a:ln>
                <a:noFill/>
              </a:ln>
              <a:solidFill>
                <a:prstClr val="white"/>
              </a:solidFill>
              <a:effectLst/>
              <a:uLnTx/>
              <a:uFillTx/>
              <a:latin typeface="微软雅黑" panose="020B0503020204020204" pitchFamily="34" charset="-122"/>
              <a:ea typeface="맑은 고딕" panose="020B0503020000020004" pitchFamily="34" charset="-127"/>
              <a:cs typeface="+mn-cs"/>
            </a:endParaRPr>
          </a:p>
        </p:txBody>
      </p:sp>
      <p:sp>
        <p:nvSpPr>
          <p:cNvPr id="3" name="文本框 2">
            <a:extLst>
              <a:ext uri="{FF2B5EF4-FFF2-40B4-BE49-F238E27FC236}">
                <a16:creationId xmlns:a16="http://schemas.microsoft.com/office/drawing/2014/main" id="{78270C9F-9101-4EE9-8268-D3687FF407F7}"/>
              </a:ext>
            </a:extLst>
          </p:cNvPr>
          <p:cNvSpPr txBox="1"/>
          <p:nvPr/>
        </p:nvSpPr>
        <p:spPr>
          <a:xfrm>
            <a:off x="-178905" y="168579"/>
            <a:ext cx="4552122" cy="1446550"/>
          </a:xfrm>
          <a:prstGeom prst="rect">
            <a:avLst/>
          </a:prstGeom>
          <a:noFill/>
        </p:spPr>
        <p:txBody>
          <a:bodyPr vert="horz" wrap="square" rtlCol="0">
            <a:spAutoFit/>
          </a:bodyPr>
          <a:lstStyle/>
          <a:p>
            <a:pPr algn="ctr"/>
            <a:r>
              <a:rPr lang="zh-CN" altLang="en-US" sz="8800" b="1" dirty="0">
                <a:solidFill>
                  <a:schemeClr val="bg1"/>
                </a:solidFill>
                <a:latin typeface="微软雅黑" panose="020B0503020204020204" pitchFamily="34" charset="-122"/>
                <a:ea typeface="微软雅黑" panose="020B0503020204020204" pitchFamily="34" charset="-122"/>
              </a:rPr>
              <a:t>目  录</a:t>
            </a:r>
          </a:p>
        </p:txBody>
      </p:sp>
    </p:spTree>
    <p:extLst>
      <p:ext uri="{BB962C8B-B14F-4D97-AF65-F5344CB8AC3E}">
        <p14:creationId xmlns:p14="http://schemas.microsoft.com/office/powerpoint/2010/main" val="820889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9">
            <a:extLst>
              <a:ext uri="{FF2B5EF4-FFF2-40B4-BE49-F238E27FC236}">
                <a16:creationId xmlns:a16="http://schemas.microsoft.com/office/drawing/2014/main" id="{37AF5461-833B-4D32-90B0-82713AC7201A}"/>
              </a:ext>
            </a:extLst>
          </p:cNvPr>
          <p:cNvSpPr txBox="1"/>
          <p:nvPr/>
        </p:nvSpPr>
        <p:spPr>
          <a:xfrm>
            <a:off x="767255" y="447108"/>
            <a:ext cx="4795692"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en-US" altLang="zh-CN" sz="3200" b="1" dirty="0">
                <a:solidFill>
                  <a:prstClr val="black">
                    <a:lumMod val="75000"/>
                    <a:lumOff val="25000"/>
                  </a:prstClr>
                </a:solidFill>
                <a:latin typeface="Microsoft YaHei" panose="020B0503020204020204" pitchFamily="34" charset="-122"/>
                <a:ea typeface="Microsoft YaHei" panose="020B0503020204020204" pitchFamily="34" charset="-122"/>
              </a:rPr>
              <a:t>3.</a:t>
            </a:r>
            <a:r>
              <a:rPr lang="zh-CN" altLang="en-US" sz="3200" b="1" dirty="0">
                <a:solidFill>
                  <a:prstClr val="black">
                    <a:lumMod val="75000"/>
                    <a:lumOff val="25000"/>
                  </a:prstClr>
                </a:solidFill>
                <a:latin typeface="Microsoft YaHei" panose="020B0503020204020204" pitchFamily="34" charset="-122"/>
                <a:ea typeface="Microsoft YaHei" panose="020B0503020204020204" pitchFamily="34" charset="-122"/>
              </a:rPr>
              <a:t>成本控制的成效如何</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grpSp>
        <p:nvGrpSpPr>
          <p:cNvPr id="12" name="Group 11">
            <a:extLst>
              <a:ext uri="{FF2B5EF4-FFF2-40B4-BE49-F238E27FC236}">
                <a16:creationId xmlns:a16="http://schemas.microsoft.com/office/drawing/2014/main" id="{B24B505C-088E-477B-89A7-84AB039CF892}"/>
              </a:ext>
            </a:extLst>
          </p:cNvPr>
          <p:cNvGrpSpPr/>
          <p:nvPr/>
        </p:nvGrpSpPr>
        <p:grpSpPr>
          <a:xfrm>
            <a:off x="8729830" y="166526"/>
            <a:ext cx="3291840" cy="561163"/>
            <a:chOff x="8900160" y="409165"/>
            <a:chExt cx="3291840" cy="561163"/>
          </a:xfrm>
        </p:grpSpPr>
        <p:pic>
          <p:nvPicPr>
            <p:cNvPr id="13" name="图片 18">
              <a:extLst>
                <a:ext uri="{FF2B5EF4-FFF2-40B4-BE49-F238E27FC236}">
                  <a16:creationId xmlns:a16="http://schemas.microsoft.com/office/drawing/2014/main" id="{30D6C163-60B2-439B-962A-BB0A007F3AED}"/>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14" name="矩形 14">
              <a:extLst>
                <a:ext uri="{FF2B5EF4-FFF2-40B4-BE49-F238E27FC236}">
                  <a16:creationId xmlns:a16="http://schemas.microsoft.com/office/drawing/2014/main" id="{43A491BC-6223-4798-8BEB-F866F1C1A79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15" name="图片 40" descr="标志与中英文校名组合规范_左右（反白，在深色背景下使用）.png">
              <a:extLst>
                <a:ext uri="{FF2B5EF4-FFF2-40B4-BE49-F238E27FC236}">
                  <a16:creationId xmlns:a16="http://schemas.microsoft.com/office/drawing/2014/main" id="{DCBE2461-4E6A-4C20-BA17-0173FD1BDB08}"/>
                </a:ext>
              </a:extLst>
            </p:cNvPr>
            <p:cNvPicPr>
              <a:picLocks noChangeAspect="1"/>
            </p:cNvPicPr>
            <p:nvPr/>
          </p:nvPicPr>
          <p:blipFill>
            <a:blip r:embed="rId4" cstate="print"/>
            <a:stretch>
              <a:fillRect/>
            </a:stretch>
          </p:blipFill>
          <p:spPr>
            <a:xfrm>
              <a:off x="10050602" y="449947"/>
              <a:ext cx="1625232" cy="457812"/>
            </a:xfrm>
            <a:prstGeom prst="rect">
              <a:avLst/>
            </a:prstGeom>
          </p:spPr>
        </p:pic>
      </p:grpSp>
      <p:sp>
        <p:nvSpPr>
          <p:cNvPr id="2" name="文本框 1">
            <a:extLst>
              <a:ext uri="{FF2B5EF4-FFF2-40B4-BE49-F238E27FC236}">
                <a16:creationId xmlns:a16="http://schemas.microsoft.com/office/drawing/2014/main" id="{A73AC045-A011-6D2B-2966-258369BBA268}"/>
              </a:ext>
            </a:extLst>
          </p:cNvPr>
          <p:cNvSpPr txBox="1"/>
          <p:nvPr/>
        </p:nvSpPr>
        <p:spPr>
          <a:xfrm>
            <a:off x="766411" y="1064345"/>
            <a:ext cx="9465410" cy="369332"/>
          </a:xfrm>
          <a:prstGeom prst="rect">
            <a:avLst/>
          </a:prstGeom>
          <a:noFill/>
        </p:spPr>
        <p:txBody>
          <a:bodyPr wrap="square" rtlCol="0">
            <a:spAutoFit/>
          </a:bodyPr>
          <a:lstStyle/>
          <a:p>
            <a:r>
              <a:rPr lang="zh-CN" altLang="en-US" sz="1800" kern="100" dirty="0">
                <a:effectLst/>
                <a:latin typeface="微软雅黑" panose="020B0503020204020204" pitchFamily="34" charset="-122"/>
                <a:ea typeface="微软雅黑" panose="020B0503020204020204" pitchFamily="34" charset="-122"/>
                <a:cs typeface="Times New Roman" panose="02020603050405020304" pitchFamily="18" charset="0"/>
              </a:rPr>
              <a:t>山姆会员店利用与众不同的成本管理手段，开辟了一条属于山姆特色的付费会员道路。</a:t>
            </a:r>
            <a:endParaRPr lang="zh-CN" altLang="en-US"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6A54189-8DE3-01AB-3F3B-7877E818BA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4454" y="2713326"/>
            <a:ext cx="7087214" cy="3322608"/>
          </a:xfrm>
          <a:prstGeom prst="rect">
            <a:avLst/>
          </a:prstGeom>
        </p:spPr>
      </p:pic>
      <p:sp>
        <p:nvSpPr>
          <p:cNvPr id="5" name="文本框 4">
            <a:extLst>
              <a:ext uri="{FF2B5EF4-FFF2-40B4-BE49-F238E27FC236}">
                <a16:creationId xmlns:a16="http://schemas.microsoft.com/office/drawing/2014/main" id="{A825A29B-0834-2791-97FE-A2051405836B}"/>
              </a:ext>
            </a:extLst>
          </p:cNvPr>
          <p:cNvSpPr txBox="1"/>
          <p:nvPr/>
        </p:nvSpPr>
        <p:spPr>
          <a:xfrm>
            <a:off x="6030698" y="2007338"/>
            <a:ext cx="4894727"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2010-2021</a:t>
            </a:r>
            <a:r>
              <a:rPr lang="zh-CN" altLang="en-US" b="1" dirty="0">
                <a:latin typeface="微软雅黑" panose="020B0503020204020204" pitchFamily="34" charset="-122"/>
                <a:ea typeface="微软雅黑" panose="020B0503020204020204" pitchFamily="34" charset="-122"/>
              </a:rPr>
              <a:t>年山姆会员店在中国大陆数量变化</a:t>
            </a:r>
          </a:p>
        </p:txBody>
      </p:sp>
      <p:sp>
        <p:nvSpPr>
          <p:cNvPr id="6" name="文本框 5">
            <a:extLst>
              <a:ext uri="{FF2B5EF4-FFF2-40B4-BE49-F238E27FC236}">
                <a16:creationId xmlns:a16="http://schemas.microsoft.com/office/drawing/2014/main" id="{A0655410-C806-5FAB-97C8-C53BE67B9279}"/>
              </a:ext>
            </a:extLst>
          </p:cNvPr>
          <p:cNvSpPr txBox="1"/>
          <p:nvPr/>
        </p:nvSpPr>
        <p:spPr>
          <a:xfrm>
            <a:off x="980966" y="2205454"/>
            <a:ext cx="3408154" cy="313932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山姆会员店年费为</a:t>
            </a:r>
            <a:r>
              <a:rPr lang="en-US" altLang="zh-CN" dirty="0">
                <a:latin typeface="微软雅黑" panose="020B0503020204020204" pitchFamily="34" charset="-122"/>
                <a:ea typeface="微软雅黑" panose="020B0503020204020204" pitchFamily="34" charset="-122"/>
              </a:rPr>
              <a:t>260</a:t>
            </a:r>
            <a:r>
              <a:rPr lang="zh-CN" altLang="en-US" dirty="0">
                <a:latin typeface="微软雅黑" panose="020B0503020204020204" pitchFamily="34" charset="-122"/>
                <a:ea typeface="微软雅黑" panose="020B0503020204020204" pitchFamily="34" charset="-122"/>
              </a:rPr>
              <a:t>元的普通会员续卡率约为</a:t>
            </a:r>
            <a:r>
              <a:rPr lang="en-US" altLang="zh-CN" dirty="0">
                <a:latin typeface="微软雅黑" panose="020B0503020204020204" pitchFamily="34" charset="-122"/>
                <a:ea typeface="微软雅黑" panose="020B0503020204020204" pitchFamily="34" charset="-122"/>
              </a:rPr>
              <a:t>70%</a:t>
            </a:r>
            <a:r>
              <a:rPr lang="zh-CN" altLang="en-US" dirty="0">
                <a:latin typeface="微软雅黑" panose="020B0503020204020204" pitchFamily="34" charset="-122"/>
                <a:ea typeface="微软雅黑" panose="020B0503020204020204" pitchFamily="34" charset="-122"/>
              </a:rPr>
              <a:t>，而年费为</a:t>
            </a:r>
            <a:r>
              <a:rPr lang="en-US" altLang="zh-CN" dirty="0">
                <a:latin typeface="微软雅黑" panose="020B0503020204020204" pitchFamily="34" charset="-122"/>
                <a:ea typeface="微软雅黑" panose="020B0503020204020204" pitchFamily="34" charset="-122"/>
              </a:rPr>
              <a:t>680</a:t>
            </a:r>
            <a:r>
              <a:rPr lang="zh-CN" altLang="en-US" dirty="0">
                <a:latin typeface="微软雅黑" panose="020B0503020204020204" pitchFamily="34" charset="-122"/>
                <a:ea typeface="微软雅黑" panose="020B0503020204020204" pitchFamily="34" charset="-122"/>
              </a:rPr>
              <a:t>元的“卓越会籍”的会员续卡率在</a:t>
            </a:r>
            <a:r>
              <a:rPr lang="en-US" altLang="zh-CN" dirty="0">
                <a:latin typeface="微软雅黑" panose="020B0503020204020204" pitchFamily="34" charset="-122"/>
                <a:ea typeface="微软雅黑" panose="020B0503020204020204" pitchFamily="34" charset="-122"/>
              </a:rPr>
              <a:t>80%</a:t>
            </a:r>
            <a:r>
              <a:rPr lang="zh-CN" altLang="en-US" dirty="0">
                <a:latin typeface="微软雅黑" panose="020B0503020204020204" pitchFamily="34" charset="-122"/>
                <a:ea typeface="微软雅黑" panose="020B0503020204020204" pitchFamily="34" charset="-122"/>
              </a:rPr>
              <a:t>左右。中国付费会员数量已经超过</a:t>
            </a:r>
            <a:r>
              <a:rPr lang="en-US" altLang="zh-CN" dirty="0">
                <a:latin typeface="微软雅黑" panose="020B0503020204020204" pitchFamily="34" charset="-122"/>
                <a:ea typeface="微软雅黑" panose="020B0503020204020204" pitchFamily="34" charset="-122"/>
              </a:rPr>
              <a:t>400</a:t>
            </a:r>
            <a:r>
              <a:rPr lang="zh-CN" altLang="en-US" dirty="0">
                <a:latin typeface="微软雅黑" panose="020B0503020204020204" pitchFamily="34" charset="-122"/>
                <a:ea typeface="微软雅黑" panose="020B0503020204020204" pitchFamily="34" charset="-122"/>
              </a:rPr>
              <a:t>万，在</a:t>
            </a:r>
            <a:r>
              <a:rPr lang="en-US" altLang="zh-CN" dirty="0">
                <a:latin typeface="微软雅黑" panose="020B0503020204020204" pitchFamily="34" charset="-122"/>
                <a:ea typeface="微软雅黑" panose="020B0503020204020204" pitchFamily="34" charset="-122"/>
              </a:rPr>
              <a:t>23</a:t>
            </a:r>
            <a:r>
              <a:rPr lang="zh-CN" altLang="en-US" dirty="0">
                <a:latin typeface="微软雅黑" panose="020B0503020204020204" pitchFamily="34" charset="-122"/>
                <a:ea typeface="微软雅黑" panose="020B0503020204020204" pitchFamily="34" charset="-122"/>
              </a:rPr>
              <a:t>个城市运营</a:t>
            </a:r>
            <a:r>
              <a:rPr lang="en-US" altLang="zh-CN" dirty="0">
                <a:latin typeface="微软雅黑" panose="020B0503020204020204" pitchFamily="34" charset="-122"/>
                <a:ea typeface="微软雅黑" panose="020B0503020204020204" pitchFamily="34" charset="-122"/>
              </a:rPr>
              <a:t>36</a:t>
            </a:r>
            <a:r>
              <a:rPr lang="zh-CN" altLang="en-US" dirty="0">
                <a:latin typeface="微软雅黑" panose="020B0503020204020204" pitchFamily="34" charset="-122"/>
                <a:ea typeface="微软雅黑" panose="020B0503020204020204" pitchFamily="34" charset="-122"/>
              </a:rPr>
              <a:t>个门店。以会员费</a:t>
            </a:r>
            <a:r>
              <a:rPr lang="en-US" altLang="zh-CN" dirty="0">
                <a:latin typeface="微软雅黑" panose="020B0503020204020204" pitchFamily="34" charset="-122"/>
                <a:ea typeface="微软雅黑" panose="020B0503020204020204" pitchFamily="34" charset="-122"/>
              </a:rPr>
              <a:t>260</a:t>
            </a:r>
            <a:r>
              <a:rPr lang="zh-CN" altLang="en-US" dirty="0">
                <a:latin typeface="微软雅黑" panose="020B0503020204020204" pitchFamily="34" charset="-122"/>
                <a:ea typeface="微软雅黑" panose="020B0503020204020204" pitchFamily="34" charset="-122"/>
              </a:rPr>
              <a:t>元计算，仅这一项，山姆</a:t>
            </a:r>
            <a:r>
              <a:rPr lang="en-US" altLang="zh-CN" dirty="0">
                <a:latin typeface="微软雅黑" panose="020B0503020204020204" pitchFamily="34" charset="-122"/>
                <a:ea typeface="微软雅黑" panose="020B0503020204020204" pitchFamily="34" charset="-122"/>
              </a:rPr>
              <a:t>2021</a:t>
            </a:r>
            <a:r>
              <a:rPr lang="zh-CN" altLang="en-US" dirty="0">
                <a:latin typeface="微软雅黑" panose="020B0503020204020204" pitchFamily="34" charset="-122"/>
                <a:ea typeface="微软雅黑" panose="020B0503020204020204" pitchFamily="34" charset="-122"/>
              </a:rPr>
              <a:t>年的收入就达</a:t>
            </a:r>
            <a:r>
              <a:rPr lang="en-US" altLang="zh-CN" dirty="0">
                <a:latin typeface="微软雅黑" panose="020B0503020204020204" pitchFamily="34" charset="-122"/>
                <a:ea typeface="微软雅黑" panose="020B0503020204020204" pitchFamily="34" charset="-122"/>
              </a:rPr>
              <a:t>10.4</a:t>
            </a:r>
            <a:r>
              <a:rPr lang="zh-CN" altLang="en-US" dirty="0">
                <a:latin typeface="微软雅黑" panose="020B0503020204020204" pitchFamily="34" charset="-122"/>
                <a:ea typeface="微软雅黑" panose="020B0503020204020204" pitchFamily="34" charset="-122"/>
              </a:rPr>
              <a:t>亿元。当山姆会员店有如此多顾客办会员时就说明顾客已经初步认可了山姆。</a:t>
            </a:r>
          </a:p>
        </p:txBody>
      </p:sp>
      <p:pic>
        <p:nvPicPr>
          <p:cNvPr id="19" name="Picture 2" descr="File:Sam's Club Logo 2020.svg - Wikimedia Commons">
            <a:extLst>
              <a:ext uri="{FF2B5EF4-FFF2-40B4-BE49-F238E27FC236}">
                <a16:creationId xmlns:a16="http://schemas.microsoft.com/office/drawing/2014/main" id="{F7081ECD-A539-45BB-B56F-BC47497BF7D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115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9">
            <a:extLst>
              <a:ext uri="{FF2B5EF4-FFF2-40B4-BE49-F238E27FC236}">
                <a16:creationId xmlns:a16="http://schemas.microsoft.com/office/drawing/2014/main" id="{37AF5461-833B-4D32-90B0-82713AC7201A}"/>
              </a:ext>
            </a:extLst>
          </p:cNvPr>
          <p:cNvSpPr txBox="1"/>
          <p:nvPr/>
        </p:nvSpPr>
        <p:spPr>
          <a:xfrm>
            <a:off x="767255" y="447108"/>
            <a:ext cx="4795692"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en-US" altLang="zh-CN" sz="3200" b="1" dirty="0">
                <a:solidFill>
                  <a:prstClr val="black">
                    <a:lumMod val="75000"/>
                    <a:lumOff val="25000"/>
                  </a:prstClr>
                </a:solidFill>
                <a:latin typeface="Microsoft YaHei" panose="020B0503020204020204" pitchFamily="34" charset="-122"/>
                <a:ea typeface="Microsoft YaHei" panose="020B0503020204020204" pitchFamily="34" charset="-122"/>
              </a:rPr>
              <a:t>3.</a:t>
            </a:r>
            <a:r>
              <a:rPr lang="zh-CN" altLang="en-US" sz="3200" b="1" dirty="0">
                <a:solidFill>
                  <a:prstClr val="black">
                    <a:lumMod val="75000"/>
                    <a:lumOff val="25000"/>
                  </a:prstClr>
                </a:solidFill>
                <a:latin typeface="Microsoft YaHei" panose="020B0503020204020204" pitchFamily="34" charset="-122"/>
                <a:ea typeface="Microsoft YaHei" panose="020B0503020204020204" pitchFamily="34" charset="-122"/>
              </a:rPr>
              <a:t>成本控制的成效如何</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grpSp>
        <p:nvGrpSpPr>
          <p:cNvPr id="12" name="Group 11">
            <a:extLst>
              <a:ext uri="{FF2B5EF4-FFF2-40B4-BE49-F238E27FC236}">
                <a16:creationId xmlns:a16="http://schemas.microsoft.com/office/drawing/2014/main" id="{B24B505C-088E-477B-89A7-84AB039CF892}"/>
              </a:ext>
            </a:extLst>
          </p:cNvPr>
          <p:cNvGrpSpPr/>
          <p:nvPr/>
        </p:nvGrpSpPr>
        <p:grpSpPr>
          <a:xfrm>
            <a:off x="8729830" y="166526"/>
            <a:ext cx="3291840" cy="561163"/>
            <a:chOff x="8900160" y="409165"/>
            <a:chExt cx="3291840" cy="561163"/>
          </a:xfrm>
        </p:grpSpPr>
        <p:pic>
          <p:nvPicPr>
            <p:cNvPr id="13" name="图片 18">
              <a:extLst>
                <a:ext uri="{FF2B5EF4-FFF2-40B4-BE49-F238E27FC236}">
                  <a16:creationId xmlns:a16="http://schemas.microsoft.com/office/drawing/2014/main" id="{30D6C163-60B2-439B-962A-BB0A007F3AED}"/>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14" name="矩形 14">
              <a:extLst>
                <a:ext uri="{FF2B5EF4-FFF2-40B4-BE49-F238E27FC236}">
                  <a16:creationId xmlns:a16="http://schemas.microsoft.com/office/drawing/2014/main" id="{43A491BC-6223-4798-8BEB-F866F1C1A79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15" name="图片 40" descr="标志与中英文校名组合规范_左右（反白，在深色背景下使用）.png">
              <a:extLst>
                <a:ext uri="{FF2B5EF4-FFF2-40B4-BE49-F238E27FC236}">
                  <a16:creationId xmlns:a16="http://schemas.microsoft.com/office/drawing/2014/main" id="{DCBE2461-4E6A-4C20-BA17-0173FD1BDB08}"/>
                </a:ext>
              </a:extLst>
            </p:cNvPr>
            <p:cNvPicPr>
              <a:picLocks noChangeAspect="1"/>
            </p:cNvPicPr>
            <p:nvPr/>
          </p:nvPicPr>
          <p:blipFill>
            <a:blip r:embed="rId4" cstate="print"/>
            <a:stretch>
              <a:fillRect/>
            </a:stretch>
          </p:blipFill>
          <p:spPr>
            <a:xfrm>
              <a:off x="10050602" y="449947"/>
              <a:ext cx="1625232" cy="457812"/>
            </a:xfrm>
            <a:prstGeom prst="rect">
              <a:avLst/>
            </a:prstGeom>
          </p:spPr>
        </p:pic>
      </p:grpSp>
      <p:pic>
        <p:nvPicPr>
          <p:cNvPr id="7" name="图片 6">
            <a:extLst>
              <a:ext uri="{FF2B5EF4-FFF2-40B4-BE49-F238E27FC236}">
                <a16:creationId xmlns:a16="http://schemas.microsoft.com/office/drawing/2014/main" id="{70F58D8A-D92C-1D2E-55FC-0A1BA9C83FA7}"/>
              </a:ext>
            </a:extLst>
          </p:cNvPr>
          <p:cNvPicPr>
            <a:picLocks noChangeAspect="1"/>
          </p:cNvPicPr>
          <p:nvPr/>
        </p:nvPicPr>
        <p:blipFill>
          <a:blip r:embed="rId5"/>
          <a:stretch>
            <a:fillRect/>
          </a:stretch>
        </p:blipFill>
        <p:spPr>
          <a:xfrm>
            <a:off x="5562947" y="1276194"/>
            <a:ext cx="5636838" cy="4891523"/>
          </a:xfrm>
          <a:prstGeom prst="rect">
            <a:avLst/>
          </a:prstGeom>
        </p:spPr>
      </p:pic>
      <p:sp>
        <p:nvSpPr>
          <p:cNvPr id="9" name="文本框 8">
            <a:extLst>
              <a:ext uri="{FF2B5EF4-FFF2-40B4-BE49-F238E27FC236}">
                <a16:creationId xmlns:a16="http://schemas.microsoft.com/office/drawing/2014/main" id="{5115F2F7-BCE3-7AC1-C32E-31A6EC284398}"/>
              </a:ext>
            </a:extLst>
          </p:cNvPr>
          <p:cNvSpPr txBox="1"/>
          <p:nvPr/>
        </p:nvSpPr>
        <p:spPr>
          <a:xfrm>
            <a:off x="992215" y="1674674"/>
            <a:ext cx="3853436" cy="1754326"/>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rPr>
              <a:t>2022</a:t>
            </a:r>
            <a:r>
              <a:rPr lang="zh-CN" altLang="en-US" dirty="0">
                <a:latin typeface="微软雅黑" panose="020B0503020204020204" pitchFamily="34" charset="-122"/>
                <a:ea typeface="微软雅黑" panose="020B0503020204020204" pitchFamily="34" charset="-122"/>
              </a:rPr>
              <a:t>年会员制超市十大品牌榜中榜排名，山姆会员店以</a:t>
            </a:r>
            <a:r>
              <a:rPr lang="en-US" altLang="zh-CN" dirty="0">
                <a:latin typeface="微软雅黑" panose="020B0503020204020204" pitchFamily="34" charset="-122"/>
                <a:ea typeface="微软雅黑" panose="020B0503020204020204" pitchFamily="34" charset="-122"/>
              </a:rPr>
              <a:t>91.4</a:t>
            </a:r>
            <a:r>
              <a:rPr lang="zh-CN" altLang="en-US" dirty="0">
                <a:latin typeface="微软雅黑" panose="020B0503020204020204" pitchFamily="34" charset="-122"/>
                <a:ea typeface="微软雅黑" panose="020B0503020204020204" pitchFamily="34" charset="-122"/>
              </a:rPr>
              <a:t>分位列第一，排名高过盒马、麦德龙等一众强劲竞争者。这说明从企业实力、品牌荣誉、消费者认可度等方面，山姆会员店都做的十分突出。</a:t>
            </a:r>
          </a:p>
        </p:txBody>
      </p:sp>
      <p:pic>
        <p:nvPicPr>
          <p:cNvPr id="17" name="Picture 2" descr="File:Sam's Club Logo 2020.svg - Wikimedia Commons">
            <a:extLst>
              <a:ext uri="{FF2B5EF4-FFF2-40B4-BE49-F238E27FC236}">
                <a16:creationId xmlns:a16="http://schemas.microsoft.com/office/drawing/2014/main" id="{F92359DA-7AF4-4056-89D2-F24CACB164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577AED4D-507E-4E75-8553-8814853E6342}"/>
              </a:ext>
            </a:extLst>
          </p:cNvPr>
          <p:cNvPicPr>
            <a:picLocks noChangeAspect="1"/>
          </p:cNvPicPr>
          <p:nvPr/>
        </p:nvPicPr>
        <p:blipFill rotWithShape="1">
          <a:blip r:embed="rId7">
            <a:extLst>
              <a:ext uri="{28A0092B-C50C-407E-A947-70E740481C1C}">
                <a14:useLocalDpi xmlns:a14="http://schemas.microsoft.com/office/drawing/2010/main" val="0"/>
              </a:ext>
            </a:extLst>
          </a:blip>
          <a:srcRect l="-156" b="10204"/>
          <a:stretch/>
        </p:blipFill>
        <p:spPr>
          <a:xfrm>
            <a:off x="687056" y="3598303"/>
            <a:ext cx="4463753" cy="2701352"/>
          </a:xfrm>
          <a:prstGeom prst="rect">
            <a:avLst/>
          </a:prstGeom>
        </p:spPr>
      </p:pic>
    </p:spTree>
    <p:extLst>
      <p:ext uri="{BB962C8B-B14F-4D97-AF65-F5344CB8AC3E}">
        <p14:creationId xmlns:p14="http://schemas.microsoft.com/office/powerpoint/2010/main" val="40790166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F31B-BEC7-46DF-8FA1-90E20A716B7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0" y="0"/>
            <a:ext cx="12192000" cy="8132064"/>
          </a:xfrm>
          <a:prstGeom prst="rect">
            <a:avLst/>
          </a:prstGeom>
        </p:spPr>
      </p:pic>
      <p:sp>
        <p:nvSpPr>
          <p:cNvPr id="6" name="Rectangle: Rounded Corners 5">
            <a:extLst>
              <a:ext uri="{FF2B5EF4-FFF2-40B4-BE49-F238E27FC236}">
                <a16:creationId xmlns:a16="http://schemas.microsoft.com/office/drawing/2014/main" id="{26041BCA-6656-4F27-B3C2-AF5072956C6C}"/>
              </a:ext>
            </a:extLst>
          </p:cNvPr>
          <p:cNvSpPr/>
          <p:nvPr/>
        </p:nvSpPr>
        <p:spPr>
          <a:xfrm>
            <a:off x="1" y="0"/>
            <a:ext cx="12191999" cy="8146602"/>
          </a:xfrm>
          <a:prstGeom prst="roundRect">
            <a:avLst>
              <a:gd name="adj" fmla="val 1332"/>
            </a:avLst>
          </a:prstGeom>
          <a:solidFill>
            <a:srgbClr val="1F4E79">
              <a:alpha val="50000"/>
            </a:srgb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dirty="0">
              <a:latin typeface="微软雅黑" panose="020B0503020204020204" pitchFamily="34" charset="-122"/>
            </a:endParaRPr>
          </a:p>
        </p:txBody>
      </p:sp>
      <p:grpSp>
        <p:nvGrpSpPr>
          <p:cNvPr id="10" name="淘宝网chenying0907出品 19">
            <a:extLst>
              <a:ext uri="{FF2B5EF4-FFF2-40B4-BE49-F238E27FC236}">
                <a16:creationId xmlns:a16="http://schemas.microsoft.com/office/drawing/2014/main" id="{51636B4E-2D8E-4272-B26E-08616DD7F644}"/>
              </a:ext>
            </a:extLst>
          </p:cNvPr>
          <p:cNvGrpSpPr>
            <a:grpSpLocks/>
          </p:cNvGrpSpPr>
          <p:nvPr/>
        </p:nvGrpSpPr>
        <p:grpSpPr bwMode="auto">
          <a:xfrm>
            <a:off x="726440" y="2625946"/>
            <a:ext cx="5926064" cy="1606108"/>
            <a:chOff x="534013" y="3219746"/>
            <a:chExt cx="5926093" cy="1606786"/>
          </a:xfrm>
          <a:effectLst>
            <a:reflection blurRad="6350" stA="50000" endA="300" endPos="90000" dir="5400000" sy="-100000" algn="bl" rotWithShape="0"/>
          </a:effectLst>
        </p:grpSpPr>
        <p:sp>
          <p:nvSpPr>
            <p:cNvPr id="13" name="淘宝网chenying0907出品 6">
              <a:extLst>
                <a:ext uri="{FF2B5EF4-FFF2-40B4-BE49-F238E27FC236}">
                  <a16:creationId xmlns:a16="http://schemas.microsoft.com/office/drawing/2014/main" id="{11C57B84-DB0D-477D-9014-6B91AC8A7E12}"/>
                </a:ext>
              </a:extLst>
            </p:cNvPr>
            <p:cNvSpPr txBox="1">
              <a:spLocks noChangeArrowheads="1"/>
            </p:cNvSpPr>
            <p:nvPr/>
          </p:nvSpPr>
          <p:spPr bwMode="auto">
            <a:xfrm>
              <a:off x="534013" y="3219746"/>
              <a:ext cx="4288374" cy="132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8000" b="1" dirty="0">
                  <a:solidFill>
                    <a:srgbClr val="FFFFFF"/>
                  </a:solidFill>
                  <a:latin typeface="Microsoft YaHei" panose="020B0503020204020204" pitchFamily="34" charset="-122"/>
                  <a:ea typeface="Microsoft YaHei" panose="020B0503020204020204" pitchFamily="34" charset="-122"/>
                </a:rPr>
                <a:t>谢谢聆听</a:t>
              </a:r>
            </a:p>
          </p:txBody>
        </p:sp>
        <p:sp>
          <p:nvSpPr>
            <p:cNvPr id="15" name="淘宝网chenying0907出品 13">
              <a:extLst>
                <a:ext uri="{FF2B5EF4-FFF2-40B4-BE49-F238E27FC236}">
                  <a16:creationId xmlns:a16="http://schemas.microsoft.com/office/drawing/2014/main" id="{BAD7491F-0BCC-4C8E-B323-550EDA0263B5}"/>
                </a:ext>
              </a:extLst>
            </p:cNvPr>
            <p:cNvSpPr>
              <a:spLocks noChangeArrowheads="1"/>
            </p:cNvSpPr>
            <p:nvPr/>
          </p:nvSpPr>
          <p:spPr bwMode="auto">
            <a:xfrm>
              <a:off x="587428" y="4487835"/>
              <a:ext cx="5872678" cy="338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Thank you for hearing</a:t>
              </a:r>
              <a:endParaRPr lang="zh-CN" altLang="en-US" sz="1600" dirty="0">
                <a:solidFill>
                  <a:srgbClr val="FFFFFF"/>
                </a:solidFill>
                <a:ea typeface="微软雅黑" panose="020B0503020204020204" pitchFamily="34" charset="-122"/>
              </a:endParaRPr>
            </a:p>
          </p:txBody>
        </p:sp>
      </p:grpSp>
    </p:spTree>
    <p:extLst>
      <p:ext uri="{BB962C8B-B14F-4D97-AF65-F5344CB8AC3E}">
        <p14:creationId xmlns:p14="http://schemas.microsoft.com/office/powerpoint/2010/main" val="367112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C7F31B-BEC7-46DF-8FA1-90E20A716B7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0" y="0"/>
            <a:ext cx="12192000" cy="8132064"/>
          </a:xfrm>
          <a:prstGeom prst="rect">
            <a:avLst/>
          </a:prstGeom>
        </p:spPr>
      </p:pic>
      <p:sp>
        <p:nvSpPr>
          <p:cNvPr id="8" name="Rectangle: Rounded Corners 5">
            <a:extLst>
              <a:ext uri="{FF2B5EF4-FFF2-40B4-BE49-F238E27FC236}">
                <a16:creationId xmlns:a16="http://schemas.microsoft.com/office/drawing/2014/main" id="{BFFA77A2-7021-4860-972E-4BF7137409A8}"/>
              </a:ext>
            </a:extLst>
          </p:cNvPr>
          <p:cNvSpPr/>
          <p:nvPr/>
        </p:nvSpPr>
        <p:spPr>
          <a:xfrm>
            <a:off x="0" y="0"/>
            <a:ext cx="12191999" cy="8146602"/>
          </a:xfrm>
          <a:prstGeom prst="roundRect">
            <a:avLst>
              <a:gd name="adj" fmla="val 1332"/>
            </a:avLst>
          </a:prstGeom>
          <a:solidFill>
            <a:srgbClr val="4C5F85">
              <a:alpha val="40000"/>
            </a:srgbClr>
          </a:solid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glow rad="228600">
                  <a:schemeClr val="accent5">
                    <a:satMod val="175000"/>
                    <a:alpha val="40000"/>
                  </a:schemeClr>
                </a:glow>
              </a:effectLst>
              <a:uLnTx/>
              <a:uFillTx/>
              <a:latin typeface="微软雅黑" panose="020B0503020204020204" pitchFamily="34" charset="-122"/>
              <a:ea typeface="맑은 고딕" panose="020B0503020000020004" pitchFamily="34" charset="-127"/>
              <a:cs typeface="+mn-cs"/>
            </a:endParaRPr>
          </a:p>
        </p:txBody>
      </p:sp>
      <p:sp>
        <p:nvSpPr>
          <p:cNvPr id="11" name="Rectangle 10">
            <a:extLst>
              <a:ext uri="{FF2B5EF4-FFF2-40B4-BE49-F238E27FC236}">
                <a16:creationId xmlns:a16="http://schemas.microsoft.com/office/drawing/2014/main" id="{837AE51F-472C-4388-BDEB-5BA1D99AF304}"/>
              </a:ext>
            </a:extLst>
          </p:cNvPr>
          <p:cNvSpPr/>
          <p:nvPr/>
        </p:nvSpPr>
        <p:spPr>
          <a:xfrm>
            <a:off x="2768084" y="2680609"/>
            <a:ext cx="6655830" cy="1114151"/>
          </a:xfrm>
          <a:prstGeom prst="rect">
            <a:avLst/>
          </a:prstGeom>
        </p:spPr>
        <p:txBody>
          <a:bodyPr wrap="square">
            <a:spAutoFit/>
          </a:bodyPr>
          <a:lstStyle/>
          <a:p>
            <a:pPr algn="ctr">
              <a:lnSpc>
                <a:spcPct val="83333"/>
              </a:lnSpc>
            </a:pPr>
            <a:r>
              <a:rPr lang="zh-CN" altLang="en-US" sz="8000" b="1" dirty="0">
                <a:solidFill>
                  <a:schemeClr val="bg1"/>
                </a:solidFill>
                <a:latin typeface="Microsoft YaHei" panose="020B0503020204020204" pitchFamily="34" charset="-122"/>
                <a:ea typeface="Microsoft YaHei" panose="020B0503020204020204" pitchFamily="34" charset="-122"/>
              </a:rPr>
              <a:t>一、案例描述</a:t>
            </a:r>
            <a:endParaRPr lang="en-US" altLang="zh-CN" sz="8000" b="1"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0941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9">
            <a:extLst>
              <a:ext uri="{FF2B5EF4-FFF2-40B4-BE49-F238E27FC236}">
                <a16:creationId xmlns:a16="http://schemas.microsoft.com/office/drawing/2014/main" id="{37AF5461-833B-4D32-90B0-82713AC7201A}"/>
              </a:ext>
            </a:extLst>
          </p:cNvPr>
          <p:cNvSpPr txBox="1"/>
          <p:nvPr/>
        </p:nvSpPr>
        <p:spPr>
          <a:xfrm>
            <a:off x="925338" y="449947"/>
            <a:ext cx="5064585"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zh-CN" altLang="en-US" sz="3200" b="1" dirty="0">
                <a:solidFill>
                  <a:prstClr val="black">
                    <a:lumMod val="75000"/>
                    <a:lumOff val="25000"/>
                  </a:prstClr>
                </a:solidFill>
                <a:latin typeface="Microsoft YaHei" panose="020B0503020204020204" pitchFamily="34" charset="-122"/>
                <a:ea typeface="Microsoft YaHei" panose="020B0503020204020204" pitchFamily="34" charset="-122"/>
              </a:rPr>
              <a:t>案例描述</a:t>
            </a:r>
            <a:r>
              <a:rPr lang="en-US" altLang="zh-CN" sz="3200" b="1" dirty="0">
                <a:solidFill>
                  <a:prstClr val="black">
                    <a:lumMod val="75000"/>
                    <a:lumOff val="25000"/>
                  </a:prstClr>
                </a:solidFill>
                <a:latin typeface="Microsoft YaHei" panose="020B0503020204020204" pitchFamily="34" charset="-122"/>
                <a:ea typeface="Microsoft YaHei" panose="020B0503020204020204" pitchFamily="34" charset="-122"/>
              </a:rPr>
              <a:t> – </a:t>
            </a:r>
            <a:r>
              <a:rPr lang="zh-CN" altLang="en-US" sz="3200" b="1" dirty="0">
                <a:solidFill>
                  <a:prstClr val="black">
                    <a:lumMod val="75000"/>
                    <a:lumOff val="25000"/>
                  </a:prstClr>
                </a:solidFill>
                <a:latin typeface="Microsoft YaHei" panose="020B0503020204020204" pitchFamily="34" charset="-122"/>
                <a:ea typeface="Microsoft YaHei" panose="020B0503020204020204" pitchFamily="34" charset="-122"/>
              </a:rPr>
              <a:t>企业分析</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grpSp>
        <p:nvGrpSpPr>
          <p:cNvPr id="12" name="Group 11">
            <a:extLst>
              <a:ext uri="{FF2B5EF4-FFF2-40B4-BE49-F238E27FC236}">
                <a16:creationId xmlns:a16="http://schemas.microsoft.com/office/drawing/2014/main" id="{B24B505C-088E-477B-89A7-84AB039CF892}"/>
              </a:ext>
            </a:extLst>
          </p:cNvPr>
          <p:cNvGrpSpPr/>
          <p:nvPr/>
        </p:nvGrpSpPr>
        <p:grpSpPr>
          <a:xfrm>
            <a:off x="8900160" y="409165"/>
            <a:ext cx="3291840" cy="561163"/>
            <a:chOff x="8900160" y="409165"/>
            <a:chExt cx="3291840" cy="561163"/>
          </a:xfrm>
        </p:grpSpPr>
        <p:pic>
          <p:nvPicPr>
            <p:cNvPr id="13" name="图片 18">
              <a:extLst>
                <a:ext uri="{FF2B5EF4-FFF2-40B4-BE49-F238E27FC236}">
                  <a16:creationId xmlns:a16="http://schemas.microsoft.com/office/drawing/2014/main" id="{30D6C163-60B2-439B-962A-BB0A007F3AED}"/>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14" name="矩形 14">
              <a:extLst>
                <a:ext uri="{FF2B5EF4-FFF2-40B4-BE49-F238E27FC236}">
                  <a16:creationId xmlns:a16="http://schemas.microsoft.com/office/drawing/2014/main" id="{43A491BC-6223-4798-8BEB-F866F1C1A79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15" name="图片 40" descr="标志与中英文校名组合规范_左右（反白，在深色背景下使用）.png">
              <a:extLst>
                <a:ext uri="{FF2B5EF4-FFF2-40B4-BE49-F238E27FC236}">
                  <a16:creationId xmlns:a16="http://schemas.microsoft.com/office/drawing/2014/main" id="{DCBE2461-4E6A-4C20-BA17-0173FD1BDB08}"/>
                </a:ext>
              </a:extLst>
            </p:cNvPr>
            <p:cNvPicPr>
              <a:picLocks noChangeAspect="1"/>
            </p:cNvPicPr>
            <p:nvPr/>
          </p:nvPicPr>
          <p:blipFill>
            <a:blip r:embed="rId4" cstate="print"/>
            <a:stretch>
              <a:fillRect/>
            </a:stretch>
          </p:blipFill>
          <p:spPr>
            <a:xfrm>
              <a:off x="10050602" y="449947"/>
              <a:ext cx="1625232" cy="457812"/>
            </a:xfrm>
            <a:prstGeom prst="rect">
              <a:avLst/>
            </a:prstGeom>
          </p:spPr>
        </p:pic>
      </p:grpSp>
      <p:pic>
        <p:nvPicPr>
          <p:cNvPr id="5" name="Picture 4">
            <a:extLst>
              <a:ext uri="{FF2B5EF4-FFF2-40B4-BE49-F238E27FC236}">
                <a16:creationId xmlns:a16="http://schemas.microsoft.com/office/drawing/2014/main" id="{13D3606B-5F0E-4AB1-9E52-786A8EA031B2}"/>
              </a:ext>
            </a:extLst>
          </p:cNvPr>
          <p:cNvPicPr>
            <a:picLocks noChangeAspect="1"/>
          </p:cNvPicPr>
          <p:nvPr/>
        </p:nvPicPr>
        <p:blipFill rotWithShape="1">
          <a:blip r:embed="rId5"/>
          <a:srcRect l="33542" r="33314"/>
          <a:stretch/>
        </p:blipFill>
        <p:spPr>
          <a:xfrm>
            <a:off x="925338" y="1447799"/>
            <a:ext cx="2649961" cy="4509370"/>
          </a:xfrm>
          <a:prstGeom prst="rect">
            <a:avLst/>
          </a:prstGeom>
        </p:spPr>
      </p:pic>
      <p:sp>
        <p:nvSpPr>
          <p:cNvPr id="4" name="Rectangle 3">
            <a:extLst>
              <a:ext uri="{FF2B5EF4-FFF2-40B4-BE49-F238E27FC236}">
                <a16:creationId xmlns:a16="http://schemas.microsoft.com/office/drawing/2014/main" id="{8A7ADA3D-F46A-498B-A4A2-4E9AB18CF0FB}"/>
              </a:ext>
            </a:extLst>
          </p:cNvPr>
          <p:cNvSpPr/>
          <p:nvPr/>
        </p:nvSpPr>
        <p:spPr>
          <a:xfrm>
            <a:off x="927116" y="1447799"/>
            <a:ext cx="2668044" cy="4509370"/>
          </a:xfrm>
          <a:prstGeom prst="rect">
            <a:avLst/>
          </a:prstGeom>
          <a:solidFill>
            <a:schemeClr val="accent1">
              <a:lumMod val="20000"/>
              <a:lumOff val="80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7" name="TextBox 6">
            <a:extLst>
              <a:ext uri="{FF2B5EF4-FFF2-40B4-BE49-F238E27FC236}">
                <a16:creationId xmlns:a16="http://schemas.microsoft.com/office/drawing/2014/main" id="{C873FEF4-A2C0-4424-9789-0497D9D6D4A7}"/>
              </a:ext>
            </a:extLst>
          </p:cNvPr>
          <p:cNvSpPr txBox="1"/>
          <p:nvPr/>
        </p:nvSpPr>
        <p:spPr>
          <a:xfrm>
            <a:off x="3745252" y="2486665"/>
            <a:ext cx="2568086" cy="3139321"/>
          </a:xfrm>
          <a:prstGeom prst="rect">
            <a:avLst/>
          </a:prstGeom>
          <a:noFill/>
        </p:spPr>
        <p:txBody>
          <a:bodyPr wrap="square" rtlCol="0">
            <a:spAutoFit/>
          </a:bodyPr>
          <a:lstStyle/>
          <a:p>
            <a:r>
              <a:rPr lang="en-US" altLang="ko-KR" dirty="0">
                <a:latin typeface="Microsoft YaHei" panose="020B0503020204020204" pitchFamily="34" charset="-122"/>
                <a:ea typeface="Microsoft YaHei" panose="020B0503020204020204" pitchFamily="34" charset="-122"/>
              </a:rPr>
              <a:t>500</a:t>
            </a:r>
            <a:r>
              <a:rPr lang="zh-CN" altLang="ko-KR" dirty="0">
                <a:latin typeface="Microsoft YaHei" panose="020B0503020204020204" pitchFamily="34" charset="-122"/>
                <a:ea typeface="Microsoft YaHei" panose="020B0503020204020204" pitchFamily="34" charset="-122"/>
              </a:rPr>
              <a:t>强企业沃尔玛旗下的</a:t>
            </a:r>
            <a:r>
              <a:rPr lang="zh-CN" altLang="ko-KR" b="1" dirty="0">
                <a:latin typeface="Microsoft YaHei" panose="020B0503020204020204" pitchFamily="34" charset="-122"/>
                <a:ea typeface="Microsoft YaHei" panose="020B0503020204020204" pitchFamily="34" charset="-122"/>
              </a:rPr>
              <a:t>高端会员制商店</a:t>
            </a:r>
            <a:endParaRPr lang="en-US" altLang="zh-CN" b="1" dirty="0">
              <a:latin typeface="Microsoft YaHei" panose="020B0503020204020204" pitchFamily="34" charset="-122"/>
              <a:ea typeface="Microsoft YaHei" panose="020B0503020204020204" pitchFamily="34" charset="-122"/>
            </a:endParaRPr>
          </a:p>
          <a:p>
            <a:endParaRPr lang="en-US" altLang="ko-KR" dirty="0">
              <a:latin typeface="Microsoft YaHei" panose="020B0503020204020204" pitchFamily="34" charset="-122"/>
              <a:ea typeface="Microsoft YaHei" panose="020B0503020204020204" pitchFamily="34" charset="-122"/>
            </a:endParaRPr>
          </a:p>
          <a:p>
            <a:r>
              <a:rPr lang="zh-CN" altLang="ko-KR" dirty="0">
                <a:latin typeface="Microsoft YaHei" panose="020B0503020204020204" pitchFamily="34" charset="-122"/>
                <a:ea typeface="Microsoft YaHei" panose="020B0503020204020204" pitchFamily="34" charset="-122"/>
              </a:rPr>
              <a:t>自</a:t>
            </a:r>
            <a:r>
              <a:rPr lang="en-US" altLang="ko-KR" dirty="0">
                <a:latin typeface="Microsoft YaHei" panose="020B0503020204020204" pitchFamily="34" charset="-122"/>
                <a:ea typeface="Microsoft YaHei" panose="020B0503020204020204" pitchFamily="34" charset="-122"/>
              </a:rPr>
              <a:t>1983</a:t>
            </a:r>
            <a:r>
              <a:rPr lang="zh-CN" altLang="ko-KR" dirty="0">
                <a:latin typeface="Microsoft YaHei" panose="020B0503020204020204" pitchFamily="34" charset="-122"/>
                <a:ea typeface="Microsoft YaHei" panose="020B0503020204020204" pitchFamily="34" charset="-122"/>
              </a:rPr>
              <a:t>年</a:t>
            </a:r>
            <a:r>
              <a:rPr lang="en-US" altLang="ko-KR" dirty="0">
                <a:latin typeface="Microsoft YaHei" panose="020B0503020204020204" pitchFamily="34" charset="-122"/>
                <a:ea typeface="Microsoft YaHei" panose="020B0503020204020204" pitchFamily="34" charset="-122"/>
              </a:rPr>
              <a:t>4</a:t>
            </a:r>
            <a:r>
              <a:rPr lang="zh-CN" altLang="ko-KR" dirty="0">
                <a:latin typeface="Microsoft YaHei" panose="020B0503020204020204" pitchFamily="34" charset="-122"/>
                <a:ea typeface="Microsoft YaHei" panose="020B0503020204020204" pitchFamily="34" charset="-122"/>
              </a:rPr>
              <a:t>月</a:t>
            </a:r>
            <a:r>
              <a:rPr lang="en-US" altLang="zh-CN" dirty="0">
                <a:latin typeface="Microsoft YaHei" panose="020B0503020204020204" pitchFamily="34" charset="-122"/>
                <a:ea typeface="Microsoft YaHei" panose="020B0503020204020204" pitchFamily="34" charset="-122"/>
              </a:rPr>
              <a:t>,</a:t>
            </a:r>
          </a:p>
          <a:p>
            <a:r>
              <a:rPr lang="zh-CN" altLang="ko-KR" dirty="0">
                <a:latin typeface="Microsoft YaHei" panose="020B0503020204020204" pitchFamily="34" charset="-122"/>
                <a:ea typeface="Microsoft YaHei" panose="020B0503020204020204" pitchFamily="34" charset="-122"/>
              </a:rPr>
              <a:t>首家商店在美国俄克拉荷马州的米德韦斯特城开业起</a:t>
            </a:r>
            <a:endParaRPr lang="en-US" altLang="zh-CN" dirty="0">
              <a:latin typeface="Microsoft YaHei" panose="020B0503020204020204" pitchFamily="34" charset="-122"/>
              <a:ea typeface="Microsoft YaHei" panose="020B0503020204020204" pitchFamily="34" charset="-122"/>
            </a:endParaRPr>
          </a:p>
          <a:p>
            <a:endParaRPr lang="en-US" altLang="ko-KR" dirty="0">
              <a:latin typeface="Microsoft YaHei" panose="020B0503020204020204" pitchFamily="34" charset="-122"/>
              <a:ea typeface="Microsoft YaHei" panose="020B0503020204020204" pitchFamily="34" charset="-122"/>
            </a:endParaRPr>
          </a:p>
          <a:p>
            <a:r>
              <a:rPr lang="en-US" altLang="ko-KR" dirty="0">
                <a:latin typeface="Microsoft YaHei" panose="020B0503020204020204" pitchFamily="34" charset="-122"/>
                <a:ea typeface="Microsoft YaHei" panose="020B0503020204020204" pitchFamily="34" charset="-122"/>
              </a:rPr>
              <a:t>2020</a:t>
            </a:r>
            <a:r>
              <a:rPr lang="zh-CN" altLang="ko-KR" dirty="0">
                <a:latin typeface="Microsoft YaHei" panose="020B0503020204020204" pitchFamily="34" charset="-122"/>
                <a:ea typeface="Microsoft YaHei" panose="020B0503020204020204" pitchFamily="34" charset="-122"/>
              </a:rPr>
              <a:t>年全球最具价值</a:t>
            </a:r>
            <a:r>
              <a:rPr lang="en-US" altLang="ko-KR" dirty="0">
                <a:latin typeface="Microsoft YaHei" panose="020B0503020204020204" pitchFamily="34" charset="-122"/>
                <a:ea typeface="Microsoft YaHei" panose="020B0503020204020204" pitchFamily="34" charset="-122"/>
              </a:rPr>
              <a:t>500</a:t>
            </a:r>
            <a:r>
              <a:rPr lang="zh-CN" altLang="ko-KR" dirty="0">
                <a:latin typeface="Microsoft YaHei" panose="020B0503020204020204" pitchFamily="34" charset="-122"/>
                <a:ea typeface="Microsoft YaHei" panose="020B0503020204020204" pitchFamily="34" charset="-122"/>
              </a:rPr>
              <a:t>大品牌榜发布，山姆</a:t>
            </a:r>
            <a:r>
              <a:rPr lang="zh-CN" altLang="en-US" dirty="0">
                <a:latin typeface="Microsoft YaHei" panose="020B0503020204020204" pitchFamily="34" charset="-122"/>
                <a:ea typeface="Microsoft YaHei" panose="020B0503020204020204" pitchFamily="34" charset="-122"/>
              </a:rPr>
              <a:t>会员店</a:t>
            </a:r>
            <a:r>
              <a:rPr lang="zh-CN" altLang="en-US" b="1" dirty="0">
                <a:latin typeface="Microsoft YaHei" panose="020B0503020204020204" pitchFamily="34" charset="-122"/>
                <a:ea typeface="Microsoft YaHei" panose="020B0503020204020204" pitchFamily="34" charset="-122"/>
              </a:rPr>
              <a:t>排名</a:t>
            </a:r>
            <a:r>
              <a:rPr lang="zh-CN" altLang="ko-KR" b="1" dirty="0">
                <a:latin typeface="Microsoft YaHei" panose="020B0503020204020204" pitchFamily="34" charset="-122"/>
                <a:ea typeface="Microsoft YaHei" panose="020B0503020204020204" pitchFamily="34" charset="-122"/>
              </a:rPr>
              <a:t>第</a:t>
            </a:r>
            <a:r>
              <a:rPr lang="en-US" altLang="ko-KR" b="1" dirty="0">
                <a:latin typeface="Microsoft YaHei" panose="020B0503020204020204" pitchFamily="34" charset="-122"/>
                <a:ea typeface="Microsoft YaHei" panose="020B0503020204020204" pitchFamily="34" charset="-122"/>
              </a:rPr>
              <a:t>183</a:t>
            </a:r>
            <a:r>
              <a:rPr lang="zh-CN" altLang="ko-KR" b="1" dirty="0">
                <a:latin typeface="Microsoft YaHei" panose="020B0503020204020204" pitchFamily="34" charset="-122"/>
                <a:ea typeface="Microsoft YaHei" panose="020B0503020204020204" pitchFamily="34" charset="-122"/>
              </a:rPr>
              <a:t>位</a:t>
            </a:r>
            <a:endParaRPr lang="ko-KR" altLang="en-US" dirty="0">
              <a:latin typeface="Microsoft YaHei" panose="020B0503020204020204" pitchFamily="34" charset="-122"/>
            </a:endParaRPr>
          </a:p>
        </p:txBody>
      </p:sp>
      <p:pic>
        <p:nvPicPr>
          <p:cNvPr id="1028" name="Picture 4" descr="중국에서 미국계 마트 신장제품 퇴출…中 네티즌들 부글 | 한경닷컴">
            <a:extLst>
              <a:ext uri="{FF2B5EF4-FFF2-40B4-BE49-F238E27FC236}">
                <a16:creationId xmlns:a16="http://schemas.microsoft.com/office/drawing/2014/main" id="{0023FD5F-65BD-48BE-B057-4EE93F3BB63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325" t="9275" r="45019" b="8016"/>
          <a:stretch/>
        </p:blipFill>
        <p:spPr bwMode="auto">
          <a:xfrm>
            <a:off x="6502526" y="1447799"/>
            <a:ext cx="2653811" cy="448393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D2ADB4D4-034F-4339-A299-C065CF4DB3D8}"/>
              </a:ext>
            </a:extLst>
          </p:cNvPr>
          <p:cNvSpPr/>
          <p:nvPr/>
        </p:nvSpPr>
        <p:spPr>
          <a:xfrm>
            <a:off x="6488293" y="1447799"/>
            <a:ext cx="2668044" cy="4509370"/>
          </a:xfrm>
          <a:prstGeom prst="rect">
            <a:avLst/>
          </a:prstGeom>
          <a:solidFill>
            <a:srgbClr val="E3EDF7">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8" name="Rectangle 7">
            <a:extLst>
              <a:ext uri="{FF2B5EF4-FFF2-40B4-BE49-F238E27FC236}">
                <a16:creationId xmlns:a16="http://schemas.microsoft.com/office/drawing/2014/main" id="{2896FB27-C5F8-4C02-995D-F9C2A22117C2}"/>
              </a:ext>
            </a:extLst>
          </p:cNvPr>
          <p:cNvSpPr/>
          <p:nvPr/>
        </p:nvSpPr>
        <p:spPr>
          <a:xfrm>
            <a:off x="9394392" y="2486665"/>
            <a:ext cx="2592951" cy="2308324"/>
          </a:xfrm>
          <a:prstGeom prst="rect">
            <a:avLst/>
          </a:prstGeom>
        </p:spPr>
        <p:txBody>
          <a:bodyPr wrap="square">
            <a:spAutoFit/>
          </a:bodyPr>
          <a:lstStyle/>
          <a:p>
            <a:r>
              <a:rPr lang="zh-CN" altLang="ko-KR" dirty="0">
                <a:latin typeface="Microsoft YaHei" panose="020B0503020204020204" pitchFamily="34" charset="-122"/>
                <a:ea typeface="Microsoft YaHei" panose="020B0503020204020204" pitchFamily="34" charset="-122"/>
              </a:rPr>
              <a:t>在中国第一家山姆会员店于</a:t>
            </a:r>
            <a:r>
              <a:rPr lang="en-US" altLang="ko-KR" b="1" dirty="0">
                <a:latin typeface="Microsoft YaHei" panose="020B0503020204020204" pitchFamily="34" charset="-122"/>
                <a:ea typeface="Microsoft YaHei" panose="020B0503020204020204" pitchFamily="34" charset="-122"/>
              </a:rPr>
              <a:t>1996</a:t>
            </a:r>
            <a:r>
              <a:rPr lang="zh-CN" altLang="ko-KR" b="1" dirty="0">
                <a:latin typeface="Microsoft YaHei" panose="020B0503020204020204" pitchFamily="34" charset="-122"/>
                <a:ea typeface="Microsoft YaHei" panose="020B0503020204020204" pitchFamily="34" charset="-122"/>
              </a:rPr>
              <a:t>年</a:t>
            </a:r>
            <a:r>
              <a:rPr lang="en-US" altLang="ko-KR" b="1" dirty="0">
                <a:latin typeface="Microsoft YaHei" panose="020B0503020204020204" pitchFamily="34" charset="-122"/>
                <a:ea typeface="Microsoft YaHei" panose="020B0503020204020204" pitchFamily="34" charset="-122"/>
              </a:rPr>
              <a:t>8</a:t>
            </a:r>
            <a:r>
              <a:rPr lang="zh-CN" altLang="ko-KR" b="1" dirty="0">
                <a:latin typeface="Microsoft YaHei" panose="020B0503020204020204" pitchFamily="34" charset="-122"/>
                <a:ea typeface="Microsoft YaHei" panose="020B0503020204020204" pitchFamily="34" charset="-122"/>
              </a:rPr>
              <a:t>月</a:t>
            </a:r>
            <a:r>
              <a:rPr lang="zh-CN" altLang="ko-KR" dirty="0">
                <a:latin typeface="Microsoft YaHei" panose="020B0503020204020204" pitchFamily="34" charset="-122"/>
                <a:ea typeface="Microsoft YaHei" panose="020B0503020204020204" pitchFamily="34" charset="-122"/>
              </a:rPr>
              <a:t>落户深圳</a:t>
            </a:r>
            <a:endParaRPr lang="en-US" altLang="zh-CN"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ko-KR" dirty="0">
                <a:latin typeface="Microsoft YaHei" panose="020B0503020204020204" pitchFamily="34" charset="-122"/>
                <a:ea typeface="Microsoft YaHei" panose="020B0503020204020204" pitchFamily="34" charset="-122"/>
              </a:rPr>
              <a:t>截至</a:t>
            </a:r>
            <a:r>
              <a:rPr lang="en-US" altLang="ko-KR" dirty="0">
                <a:latin typeface="Microsoft YaHei" panose="020B0503020204020204" pitchFamily="34" charset="-122"/>
                <a:ea typeface="Microsoft YaHei" panose="020B0503020204020204" pitchFamily="34" charset="-122"/>
              </a:rPr>
              <a:t>2021</a:t>
            </a:r>
            <a:r>
              <a:rPr lang="zh-CN" altLang="ko-KR" dirty="0">
                <a:latin typeface="Microsoft YaHei" panose="020B0503020204020204" pitchFamily="34" charset="-122"/>
                <a:ea typeface="Microsoft YaHei" panose="020B0503020204020204" pitchFamily="34" charset="-122"/>
              </a:rPr>
              <a:t>年</a:t>
            </a:r>
            <a:r>
              <a:rPr lang="en-US" altLang="ko-KR" dirty="0">
                <a:latin typeface="Microsoft YaHei" panose="020B0503020204020204" pitchFamily="34" charset="-122"/>
                <a:ea typeface="Microsoft YaHei" panose="020B0503020204020204" pitchFamily="34" charset="-122"/>
              </a:rPr>
              <a:t>9</a:t>
            </a:r>
            <a:r>
              <a:rPr lang="zh-CN" altLang="ko-KR" dirty="0">
                <a:latin typeface="Microsoft YaHei" panose="020B0503020204020204" pitchFamily="34" charset="-122"/>
                <a:ea typeface="Microsoft YaHei" panose="020B0503020204020204" pitchFamily="34" charset="-122"/>
              </a:rPr>
              <a:t>月</a:t>
            </a:r>
            <a:endParaRPr lang="en-US" altLang="zh-CN" dirty="0">
              <a:latin typeface="Microsoft YaHei" panose="020B0503020204020204" pitchFamily="34" charset="-122"/>
              <a:ea typeface="Microsoft YaHei" panose="020B0503020204020204" pitchFamily="34" charset="-122"/>
            </a:endParaRPr>
          </a:p>
          <a:p>
            <a:r>
              <a:rPr lang="zh-CN" altLang="ko-KR" dirty="0">
                <a:latin typeface="Microsoft YaHei" panose="020B0503020204020204" pitchFamily="34" charset="-122"/>
                <a:ea typeface="Microsoft YaHei" panose="020B0503020204020204" pitchFamily="34" charset="-122"/>
              </a:rPr>
              <a:t>山姆已在开设</a:t>
            </a:r>
            <a:r>
              <a:rPr lang="en-US" altLang="ko-KR" b="1" dirty="0">
                <a:latin typeface="Microsoft YaHei" panose="020B0503020204020204" pitchFamily="34" charset="-122"/>
                <a:ea typeface="Microsoft YaHei" panose="020B0503020204020204" pitchFamily="34" charset="-122"/>
              </a:rPr>
              <a:t>34</a:t>
            </a:r>
            <a:r>
              <a:rPr lang="zh-CN" altLang="ko-KR" b="1" dirty="0">
                <a:latin typeface="Microsoft YaHei" panose="020B0503020204020204" pitchFamily="34" charset="-122"/>
                <a:ea typeface="Microsoft YaHei" panose="020B0503020204020204" pitchFamily="34" charset="-122"/>
              </a:rPr>
              <a:t>家</a:t>
            </a:r>
            <a:endParaRPr lang="en-US" altLang="zh-CN" b="1" dirty="0">
              <a:latin typeface="Microsoft YaHei" panose="020B0503020204020204" pitchFamily="34" charset="-122"/>
              <a:ea typeface="Microsoft YaHei" panose="020B0503020204020204" pitchFamily="34" charset="-122"/>
            </a:endParaRPr>
          </a:p>
          <a:p>
            <a:endParaRPr lang="en-US" altLang="zh-CN" dirty="0">
              <a:latin typeface="Microsoft YaHei" panose="020B0503020204020204" pitchFamily="34" charset="-122"/>
              <a:ea typeface="Microsoft YaHei" panose="020B0503020204020204" pitchFamily="34" charset="-122"/>
            </a:endParaRPr>
          </a:p>
          <a:p>
            <a:r>
              <a:rPr lang="zh-CN" altLang="ko-KR" dirty="0">
                <a:latin typeface="Microsoft YaHei" panose="020B0503020204020204" pitchFamily="34" charset="-122"/>
                <a:ea typeface="Microsoft YaHei" panose="020B0503020204020204" pitchFamily="34" charset="-122"/>
              </a:rPr>
              <a:t>付费会员数</a:t>
            </a:r>
            <a:r>
              <a:rPr lang="zh-CN" altLang="ko-KR" b="1" dirty="0">
                <a:latin typeface="Microsoft YaHei" panose="020B0503020204020204" pitchFamily="34" charset="-122"/>
                <a:ea typeface="Microsoft YaHei" panose="020B0503020204020204" pitchFamily="34" charset="-122"/>
              </a:rPr>
              <a:t>超</a:t>
            </a:r>
            <a:r>
              <a:rPr lang="en-US" altLang="ko-KR" b="1" dirty="0">
                <a:latin typeface="Microsoft YaHei" panose="020B0503020204020204" pitchFamily="34" charset="-122"/>
                <a:ea typeface="Microsoft YaHei" panose="020B0503020204020204" pitchFamily="34" charset="-122"/>
              </a:rPr>
              <a:t>400</a:t>
            </a:r>
            <a:r>
              <a:rPr lang="zh-CN" altLang="ko-KR" b="1" dirty="0">
                <a:latin typeface="Microsoft YaHei" panose="020B0503020204020204" pitchFamily="34" charset="-122"/>
                <a:ea typeface="Microsoft YaHei" panose="020B0503020204020204" pitchFamily="34" charset="-122"/>
              </a:rPr>
              <a:t>万</a:t>
            </a:r>
            <a:endParaRPr lang="ko-KR" altLang="en-US" b="1" dirty="0">
              <a:latin typeface="Microsoft YaHei" panose="020B0503020204020204" pitchFamily="34" charset="-122"/>
            </a:endParaRPr>
          </a:p>
        </p:txBody>
      </p:sp>
      <p:sp>
        <p:nvSpPr>
          <p:cNvPr id="9" name="Rectangle 8">
            <a:extLst>
              <a:ext uri="{FF2B5EF4-FFF2-40B4-BE49-F238E27FC236}">
                <a16:creationId xmlns:a16="http://schemas.microsoft.com/office/drawing/2014/main" id="{4DEADF30-B5F4-4B6F-833B-2FC4DF2F9B4B}"/>
              </a:ext>
            </a:extLst>
          </p:cNvPr>
          <p:cNvSpPr/>
          <p:nvPr/>
        </p:nvSpPr>
        <p:spPr>
          <a:xfrm>
            <a:off x="3757997" y="1447799"/>
            <a:ext cx="2542596" cy="719204"/>
          </a:xfrm>
          <a:prstGeom prst="rect">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山姆会员店</a:t>
            </a:r>
            <a:endParaRPr lang="ko-KR" altLang="en-US" b="1" dirty="0">
              <a:effectLst>
                <a:outerShdw blurRad="38100" dist="38100" dir="2700000" algn="tl">
                  <a:srgbClr val="000000">
                    <a:alpha val="43137"/>
                  </a:srgbClr>
                </a:outerShdw>
              </a:effectLst>
              <a:latin typeface="Microsoft YaHei" panose="020B0503020204020204" pitchFamily="34" charset="-122"/>
            </a:endParaRPr>
          </a:p>
        </p:txBody>
      </p:sp>
      <p:sp>
        <p:nvSpPr>
          <p:cNvPr id="32" name="Rectangle 31">
            <a:extLst>
              <a:ext uri="{FF2B5EF4-FFF2-40B4-BE49-F238E27FC236}">
                <a16:creationId xmlns:a16="http://schemas.microsoft.com/office/drawing/2014/main" id="{138E0592-8A0E-463B-94D2-16DF6B51FB4D}"/>
              </a:ext>
            </a:extLst>
          </p:cNvPr>
          <p:cNvSpPr/>
          <p:nvPr/>
        </p:nvSpPr>
        <p:spPr>
          <a:xfrm>
            <a:off x="9394392" y="1459771"/>
            <a:ext cx="2542596" cy="719204"/>
          </a:xfrm>
          <a:prstGeom prst="rect">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中国山姆会员店</a:t>
            </a:r>
            <a:endParaRPr lang="ko-KR" altLang="en-US" b="1" dirty="0">
              <a:effectLst>
                <a:outerShdw blurRad="38100" dist="38100" dir="2700000" algn="tl">
                  <a:srgbClr val="000000">
                    <a:alpha val="43137"/>
                  </a:srgbClr>
                </a:outerShdw>
              </a:effectLst>
              <a:latin typeface="Microsoft YaHei" panose="020B0503020204020204" pitchFamily="34" charset="-122"/>
            </a:endParaRPr>
          </a:p>
        </p:txBody>
      </p:sp>
      <p:pic>
        <p:nvPicPr>
          <p:cNvPr id="23" name="Picture 2" descr="File:Sam's Club Logo 2020.svg - Wikimedia Commons">
            <a:extLst>
              <a:ext uri="{FF2B5EF4-FFF2-40B4-BE49-F238E27FC236}">
                <a16:creationId xmlns:a16="http://schemas.microsoft.com/office/drawing/2014/main" id="{9A923BA9-A450-4522-91F3-FE019A21B8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9465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9">
            <a:extLst>
              <a:ext uri="{FF2B5EF4-FFF2-40B4-BE49-F238E27FC236}">
                <a16:creationId xmlns:a16="http://schemas.microsoft.com/office/drawing/2014/main" id="{37AF5461-833B-4D32-90B0-82713AC7201A}"/>
              </a:ext>
            </a:extLst>
          </p:cNvPr>
          <p:cNvSpPr txBox="1"/>
          <p:nvPr/>
        </p:nvSpPr>
        <p:spPr>
          <a:xfrm>
            <a:off x="928382" y="449947"/>
            <a:ext cx="4774422"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zh-CN" altLang="en-US" sz="3200" b="1" dirty="0">
                <a:solidFill>
                  <a:prstClr val="black">
                    <a:lumMod val="75000"/>
                    <a:lumOff val="25000"/>
                  </a:prstClr>
                </a:solidFill>
                <a:latin typeface="Microsoft YaHei" panose="020B0503020204020204" pitchFamily="34" charset="-122"/>
                <a:ea typeface="Microsoft YaHei" panose="020B0503020204020204" pitchFamily="34" charset="-122"/>
              </a:rPr>
              <a:t>案例描述</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grpSp>
        <p:nvGrpSpPr>
          <p:cNvPr id="12" name="Group 11">
            <a:extLst>
              <a:ext uri="{FF2B5EF4-FFF2-40B4-BE49-F238E27FC236}">
                <a16:creationId xmlns:a16="http://schemas.microsoft.com/office/drawing/2014/main" id="{B24B505C-088E-477B-89A7-84AB039CF892}"/>
              </a:ext>
            </a:extLst>
          </p:cNvPr>
          <p:cNvGrpSpPr/>
          <p:nvPr/>
        </p:nvGrpSpPr>
        <p:grpSpPr>
          <a:xfrm>
            <a:off x="8900160" y="409165"/>
            <a:ext cx="3291840" cy="561163"/>
            <a:chOff x="8900160" y="409165"/>
            <a:chExt cx="3291840" cy="561163"/>
          </a:xfrm>
        </p:grpSpPr>
        <p:pic>
          <p:nvPicPr>
            <p:cNvPr id="13" name="图片 18">
              <a:extLst>
                <a:ext uri="{FF2B5EF4-FFF2-40B4-BE49-F238E27FC236}">
                  <a16:creationId xmlns:a16="http://schemas.microsoft.com/office/drawing/2014/main" id="{30D6C163-60B2-439B-962A-BB0A007F3AED}"/>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14" name="矩形 14">
              <a:extLst>
                <a:ext uri="{FF2B5EF4-FFF2-40B4-BE49-F238E27FC236}">
                  <a16:creationId xmlns:a16="http://schemas.microsoft.com/office/drawing/2014/main" id="{43A491BC-6223-4798-8BEB-F866F1C1A79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15" name="图片 40" descr="标志与中英文校名组合规范_左右（反白，在深色背景下使用）.png">
              <a:extLst>
                <a:ext uri="{FF2B5EF4-FFF2-40B4-BE49-F238E27FC236}">
                  <a16:creationId xmlns:a16="http://schemas.microsoft.com/office/drawing/2014/main" id="{DCBE2461-4E6A-4C20-BA17-0173FD1BDB08}"/>
                </a:ext>
              </a:extLst>
            </p:cNvPr>
            <p:cNvPicPr>
              <a:picLocks noChangeAspect="1"/>
            </p:cNvPicPr>
            <p:nvPr/>
          </p:nvPicPr>
          <p:blipFill>
            <a:blip r:embed="rId4" cstate="print"/>
            <a:stretch>
              <a:fillRect/>
            </a:stretch>
          </p:blipFill>
          <p:spPr>
            <a:xfrm>
              <a:off x="10050602" y="449947"/>
              <a:ext cx="1625232" cy="457812"/>
            </a:xfrm>
            <a:prstGeom prst="rect">
              <a:avLst/>
            </a:prstGeom>
          </p:spPr>
        </p:pic>
      </p:grpSp>
      <p:sp>
        <p:nvSpPr>
          <p:cNvPr id="7" name="TextBox 6">
            <a:extLst>
              <a:ext uri="{FF2B5EF4-FFF2-40B4-BE49-F238E27FC236}">
                <a16:creationId xmlns:a16="http://schemas.microsoft.com/office/drawing/2014/main" id="{C873FEF4-A2C0-4424-9789-0497D9D6D4A7}"/>
              </a:ext>
            </a:extLst>
          </p:cNvPr>
          <p:cNvSpPr txBox="1"/>
          <p:nvPr/>
        </p:nvSpPr>
        <p:spPr>
          <a:xfrm>
            <a:off x="6040843" y="2539220"/>
            <a:ext cx="5718634" cy="369331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成本是影响企业在市场中竞争的一个重要因素。</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山姆会员商店</a:t>
            </a:r>
            <a:r>
              <a:rPr lang="zh-CN" altLang="zh-CN" dirty="0">
                <a:latin typeface="微软雅黑" panose="020B0503020204020204" pitchFamily="34" charset="-122"/>
                <a:ea typeface="微软雅黑" panose="020B0503020204020204" pitchFamily="34" charset="-122"/>
              </a:rPr>
              <a:t>作为一家中</a:t>
            </a:r>
            <a:r>
              <a:rPr lang="zh-CN" altLang="zh-CN" b="1" dirty="0">
                <a:latin typeface="微软雅黑" panose="020B0503020204020204" pitchFamily="34" charset="-122"/>
                <a:ea typeface="微软雅黑" panose="020B0503020204020204" pitchFamily="34" charset="-122"/>
              </a:rPr>
              <a:t>高端会员制商店</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比起沃尔玛等其他购物商店，山姆的优势在于“会员”，即有庞大的固定顾客。因此，如何留住庞大的会员数量是山姆的关键点。</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zh-CN" dirty="0">
                <a:latin typeface="Microsoft YaHei" panose="020B0503020204020204" pitchFamily="34" charset="-122"/>
                <a:ea typeface="Microsoft YaHei" panose="020B0503020204020204" pitchFamily="34" charset="-122"/>
              </a:rPr>
              <a:t>山姆</a:t>
            </a:r>
            <a:r>
              <a:rPr lang="zh-CN" altLang="zh-CN" b="1" dirty="0">
                <a:latin typeface="Microsoft YaHei" panose="020B0503020204020204" pitchFamily="34" charset="-122"/>
                <a:ea typeface="Microsoft YaHei" panose="020B0503020204020204" pitchFamily="34" charset="-122"/>
              </a:rPr>
              <a:t>十分重视成本控制</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山姆会员商店希望</a:t>
            </a:r>
            <a:r>
              <a:rPr lang="zh-CN" altLang="en-US" b="1"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会员第一”理念下，通过成本控制，控制价格和质量，保证市场竞争力。</a:t>
            </a:r>
            <a:endParaRPr lang="en-US" altLang="zh-CN" dirty="0">
              <a:latin typeface="Microsoft YaHei" panose="020B0503020204020204" pitchFamily="34" charset="-122"/>
              <a:ea typeface="Microsoft YaHei" panose="020B0503020204020204" pitchFamily="34" charset="-122"/>
            </a:endParaRPr>
          </a:p>
          <a:p>
            <a:r>
              <a:rPr lang="en-US" altLang="zh-CN" b="1"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山姆会员主要采用</a:t>
            </a:r>
            <a:r>
              <a:rPr lang="en-US" altLang="zh-CN" b="1" dirty="0">
                <a:latin typeface="微软雅黑" panose="020B0503020204020204" pitchFamily="34" charset="-122"/>
                <a:ea typeface="微软雅黑" panose="020B0503020204020204" pitchFamily="34" charset="-122"/>
              </a:rPr>
              <a:t>Kaizen</a:t>
            </a:r>
            <a:r>
              <a:rPr lang="zh-CN" altLang="en-US" b="1" dirty="0">
                <a:latin typeface="微软雅黑" panose="020B0503020204020204" pitchFamily="34" charset="-122"/>
                <a:ea typeface="微软雅黑" panose="020B0503020204020204" pitchFamily="34" charset="-122"/>
              </a:rPr>
              <a:t>成本控制手段</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从商品采购成本、物流成本、包装成本、仓储成本、商店建设和运营管理成本等</a:t>
            </a:r>
            <a:r>
              <a:rPr lang="zh-CN" altLang="en-US" dirty="0">
                <a:latin typeface="微软雅黑" panose="020B0503020204020204" pitchFamily="34" charset="-122"/>
                <a:ea typeface="微软雅黑" panose="020B0503020204020204" pitchFamily="34" charset="-122"/>
              </a:rPr>
              <a:t>多个方面进行管控，达到减少非增值活动、提高产品质量、减少原材料浪费。</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ko-KR" altLang="en-US" dirty="0">
              <a:latin typeface="微软雅黑" panose="020B0503020204020204" pitchFamily="34" charset="-122"/>
            </a:endParaRPr>
          </a:p>
        </p:txBody>
      </p:sp>
      <p:pic>
        <p:nvPicPr>
          <p:cNvPr id="18" name="Picture 2" descr="File:Sam's Club Logo 2020.svg - Wikimedia Commons">
            <a:extLst>
              <a:ext uri="{FF2B5EF4-FFF2-40B4-BE49-F238E27FC236}">
                <a16:creationId xmlns:a16="http://schemas.microsoft.com/office/drawing/2014/main" id="{08A7F8A8-EFED-4408-95B2-2A36DE3CD2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redit - Sam's Club">
            <a:extLst>
              <a:ext uri="{FF2B5EF4-FFF2-40B4-BE49-F238E27FC236}">
                <a16:creationId xmlns:a16="http://schemas.microsoft.com/office/drawing/2014/main" id="{5ADFDEFA-C1A5-4D74-8108-E79AE23305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5067" y="2473570"/>
            <a:ext cx="5157737" cy="247540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8">
            <a:extLst>
              <a:ext uri="{FF2B5EF4-FFF2-40B4-BE49-F238E27FC236}">
                <a16:creationId xmlns:a16="http://schemas.microsoft.com/office/drawing/2014/main" id="{0E7565E5-1E60-4E27-9F2F-7D9CD969B908}"/>
              </a:ext>
            </a:extLst>
          </p:cNvPr>
          <p:cNvSpPr/>
          <p:nvPr/>
        </p:nvSpPr>
        <p:spPr>
          <a:xfrm>
            <a:off x="6096000" y="1473368"/>
            <a:ext cx="2542596" cy="719204"/>
          </a:xfrm>
          <a:prstGeom prst="rect">
            <a:avLst/>
          </a:prstGeom>
          <a:solidFill>
            <a:srgbClr val="1F4E79"/>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b="1" dirty="0">
                <a:latin typeface="微软雅黑" panose="020B0503020204020204" pitchFamily="34" charset="-122"/>
                <a:ea typeface="微软雅黑" panose="020B0503020204020204" pitchFamily="34" charset="-122"/>
              </a:rPr>
              <a:t>成本控制</a:t>
            </a:r>
            <a:endParaRPr lang="ko-KR" altLang="en-US" b="1" dirty="0">
              <a:effectLst>
                <a:outerShdw blurRad="38100" dist="38100" dir="2700000" algn="tl">
                  <a:srgbClr val="000000">
                    <a:alpha val="43137"/>
                  </a:srgbClr>
                </a:outerShdw>
              </a:effectLst>
              <a:latin typeface="Microsoft YaHei" panose="020B0503020204020204" pitchFamily="34" charset="-122"/>
            </a:endParaRPr>
          </a:p>
        </p:txBody>
      </p:sp>
    </p:spTree>
    <p:extLst>
      <p:ext uri="{BB962C8B-B14F-4D97-AF65-F5344CB8AC3E}">
        <p14:creationId xmlns:p14="http://schemas.microsoft.com/office/powerpoint/2010/main" val="248820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52E364C8-18E2-4321-9B65-55EF8754CFCD}"/>
              </a:ext>
            </a:extLst>
          </p:cNvPr>
          <p:cNvSpPr/>
          <p:nvPr/>
        </p:nvSpPr>
        <p:spPr>
          <a:xfrm>
            <a:off x="10130668" y="4595089"/>
            <a:ext cx="1717270" cy="1719320"/>
          </a:xfrm>
          <a:prstGeom prst="ellipse">
            <a:avLst/>
          </a:prstGeom>
          <a:solidFill>
            <a:srgbClr val="E3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43" name="TextBox 19">
            <a:extLst>
              <a:ext uri="{FF2B5EF4-FFF2-40B4-BE49-F238E27FC236}">
                <a16:creationId xmlns:a16="http://schemas.microsoft.com/office/drawing/2014/main" id="{37AF5461-833B-4D32-90B0-82713AC7201A}"/>
              </a:ext>
            </a:extLst>
          </p:cNvPr>
          <p:cNvSpPr txBox="1"/>
          <p:nvPr/>
        </p:nvSpPr>
        <p:spPr>
          <a:xfrm>
            <a:off x="767255" y="447108"/>
            <a:ext cx="6823367"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kumimoji="0" lang="en-US" altLang="zh-CN"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1.1. </a:t>
            </a:r>
            <a:r>
              <a:rPr kumimoji="0" lang="zh-CN" alt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商店建设成本</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grpSp>
        <p:nvGrpSpPr>
          <p:cNvPr id="12" name="Group 11">
            <a:extLst>
              <a:ext uri="{FF2B5EF4-FFF2-40B4-BE49-F238E27FC236}">
                <a16:creationId xmlns:a16="http://schemas.microsoft.com/office/drawing/2014/main" id="{B24B505C-088E-477B-89A7-84AB039CF892}"/>
              </a:ext>
            </a:extLst>
          </p:cNvPr>
          <p:cNvGrpSpPr/>
          <p:nvPr/>
        </p:nvGrpSpPr>
        <p:grpSpPr>
          <a:xfrm>
            <a:off x="8900160" y="409165"/>
            <a:ext cx="3291840" cy="561163"/>
            <a:chOff x="8900160" y="409165"/>
            <a:chExt cx="3291840" cy="561163"/>
          </a:xfrm>
        </p:grpSpPr>
        <p:pic>
          <p:nvPicPr>
            <p:cNvPr id="13" name="图片 18">
              <a:extLst>
                <a:ext uri="{FF2B5EF4-FFF2-40B4-BE49-F238E27FC236}">
                  <a16:creationId xmlns:a16="http://schemas.microsoft.com/office/drawing/2014/main" id="{30D6C163-60B2-439B-962A-BB0A007F3AED}"/>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14" name="矩形 14">
              <a:extLst>
                <a:ext uri="{FF2B5EF4-FFF2-40B4-BE49-F238E27FC236}">
                  <a16:creationId xmlns:a16="http://schemas.microsoft.com/office/drawing/2014/main" id="{43A491BC-6223-4798-8BEB-F866F1C1A79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15" name="图片 40" descr="标志与中英文校名组合规范_左右（反白，在深色背景下使用）.png">
              <a:extLst>
                <a:ext uri="{FF2B5EF4-FFF2-40B4-BE49-F238E27FC236}">
                  <a16:creationId xmlns:a16="http://schemas.microsoft.com/office/drawing/2014/main" id="{DCBE2461-4E6A-4C20-BA17-0173FD1BDB08}"/>
                </a:ext>
              </a:extLst>
            </p:cNvPr>
            <p:cNvPicPr>
              <a:picLocks noChangeAspect="1"/>
            </p:cNvPicPr>
            <p:nvPr/>
          </p:nvPicPr>
          <p:blipFill>
            <a:blip r:embed="rId4" cstate="print"/>
            <a:stretch>
              <a:fillRect/>
            </a:stretch>
          </p:blipFill>
          <p:spPr>
            <a:xfrm>
              <a:off x="10050602" y="449947"/>
              <a:ext cx="1625232" cy="457812"/>
            </a:xfrm>
            <a:prstGeom prst="rect">
              <a:avLst/>
            </a:prstGeom>
          </p:spPr>
        </p:pic>
      </p:grpSp>
      <p:grpSp>
        <p:nvGrpSpPr>
          <p:cNvPr id="7" name="Group 6">
            <a:extLst>
              <a:ext uri="{FF2B5EF4-FFF2-40B4-BE49-F238E27FC236}">
                <a16:creationId xmlns:a16="http://schemas.microsoft.com/office/drawing/2014/main" id="{CD402AD2-EE38-440F-A4CB-E2C00509BFE1}"/>
              </a:ext>
            </a:extLst>
          </p:cNvPr>
          <p:cNvGrpSpPr/>
          <p:nvPr/>
        </p:nvGrpSpPr>
        <p:grpSpPr>
          <a:xfrm>
            <a:off x="9984293" y="4720967"/>
            <a:ext cx="1625232" cy="1641416"/>
            <a:chOff x="8417491" y="1197800"/>
            <a:chExt cx="2430049" cy="2449394"/>
          </a:xfrm>
        </p:grpSpPr>
        <p:pic>
          <p:nvPicPr>
            <p:cNvPr id="3076" name="Picture 4" descr="Walmart CEO Doug McMillon Got a Solid Raise Last Year | Fortune">
              <a:extLst>
                <a:ext uri="{FF2B5EF4-FFF2-40B4-BE49-F238E27FC236}">
                  <a16:creationId xmlns:a16="http://schemas.microsoft.com/office/drawing/2014/main" id="{6D6EC291-47F5-46C0-9EF9-E243DDB27A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030" r="14225"/>
            <a:stretch/>
          </p:blipFill>
          <p:spPr bwMode="auto">
            <a:xfrm>
              <a:off x="8417491" y="1197801"/>
              <a:ext cx="2430049" cy="2449393"/>
            </a:xfrm>
            <a:prstGeom prst="ellipse">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382C67CA-357A-4904-8D99-E114BF7925EF}"/>
                </a:ext>
              </a:extLst>
            </p:cNvPr>
            <p:cNvSpPr/>
            <p:nvPr/>
          </p:nvSpPr>
          <p:spPr>
            <a:xfrm>
              <a:off x="8417491" y="1197800"/>
              <a:ext cx="2430049" cy="2449393"/>
            </a:xfrm>
            <a:prstGeom prst="ellipse">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微软雅黑" panose="020B0503020204020204" pitchFamily="34" charset="-122"/>
              </a:endParaRPr>
            </a:p>
          </p:txBody>
        </p:sp>
      </p:grpSp>
      <p:sp>
        <p:nvSpPr>
          <p:cNvPr id="8" name="Rectangle 7">
            <a:extLst>
              <a:ext uri="{FF2B5EF4-FFF2-40B4-BE49-F238E27FC236}">
                <a16:creationId xmlns:a16="http://schemas.microsoft.com/office/drawing/2014/main" id="{9674DA17-627C-4046-91A5-42AFCDBD1D09}"/>
              </a:ext>
            </a:extLst>
          </p:cNvPr>
          <p:cNvSpPr/>
          <p:nvPr/>
        </p:nvSpPr>
        <p:spPr>
          <a:xfrm>
            <a:off x="9064391" y="6471692"/>
            <a:ext cx="2783547" cy="276999"/>
          </a:xfrm>
          <a:prstGeom prst="rect">
            <a:avLst/>
          </a:prstGeom>
        </p:spPr>
        <p:txBody>
          <a:bodyPr wrap="square">
            <a:spAutoFit/>
          </a:bodyPr>
          <a:lstStyle/>
          <a:p>
            <a:r>
              <a:rPr lang="zh-CN" altLang="ko-KR" sz="1200" dirty="0">
                <a:solidFill>
                  <a:schemeClr val="tx1">
                    <a:lumMod val="75000"/>
                    <a:lumOff val="25000"/>
                  </a:schemeClr>
                </a:solidFill>
                <a:latin typeface="Microsoft YaHei" panose="020B0503020204020204" pitchFamily="34" charset="-122"/>
                <a:ea typeface="Microsoft YaHei" panose="020B0503020204020204" pitchFamily="34" charset="-122"/>
              </a:rPr>
              <a:t>沃尔玛</a:t>
            </a:r>
            <a:r>
              <a:rPr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rPr>
              <a:t>CEO </a:t>
            </a:r>
            <a:r>
              <a:rPr lang="zh-CN" altLang="ko-KR" sz="1200" dirty="0">
                <a:solidFill>
                  <a:schemeClr val="tx1">
                    <a:lumMod val="75000"/>
                    <a:lumOff val="25000"/>
                  </a:schemeClr>
                </a:solidFill>
                <a:latin typeface="Microsoft YaHei" panose="020B0503020204020204" pitchFamily="34" charset="-122"/>
                <a:ea typeface="Microsoft YaHei" panose="020B0503020204020204" pitchFamily="34" charset="-122"/>
              </a:rPr>
              <a:t>董明伦</a:t>
            </a:r>
            <a:r>
              <a:rPr lang="en-US" altLang="ko-KR" sz="1200" dirty="0">
                <a:solidFill>
                  <a:schemeClr val="tx1">
                    <a:lumMod val="75000"/>
                    <a:lumOff val="25000"/>
                  </a:schemeClr>
                </a:solidFill>
                <a:latin typeface="Microsoft YaHei" panose="020B0503020204020204" pitchFamily="34" charset="-122"/>
                <a:ea typeface="Microsoft YaHei" panose="020B0503020204020204" pitchFamily="34" charset="-122"/>
              </a:rPr>
              <a:t>(Doug McMillon</a:t>
            </a:r>
            <a:r>
              <a:rPr lang="zh-CN" altLang="ko-KR" sz="12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lang="ko-KR" altLang="en-US" sz="1200" dirty="0">
              <a:solidFill>
                <a:schemeClr val="tx1">
                  <a:lumMod val="75000"/>
                  <a:lumOff val="25000"/>
                </a:schemeClr>
              </a:solidFill>
              <a:latin typeface="Microsoft YaHei" panose="020B0503020204020204" pitchFamily="34" charset="-122"/>
            </a:endParaRPr>
          </a:p>
        </p:txBody>
      </p:sp>
      <p:sp>
        <p:nvSpPr>
          <p:cNvPr id="9" name="Rectangle 8">
            <a:extLst>
              <a:ext uri="{FF2B5EF4-FFF2-40B4-BE49-F238E27FC236}">
                <a16:creationId xmlns:a16="http://schemas.microsoft.com/office/drawing/2014/main" id="{2B84BF7F-6EFE-4603-865E-259F93418AA6}"/>
              </a:ext>
            </a:extLst>
          </p:cNvPr>
          <p:cNvSpPr/>
          <p:nvPr/>
        </p:nvSpPr>
        <p:spPr>
          <a:xfrm>
            <a:off x="3813447" y="5409296"/>
            <a:ext cx="5878532" cy="892552"/>
          </a:xfrm>
          <a:prstGeom prst="rect">
            <a:avLst/>
          </a:prstGeom>
        </p:spPr>
        <p:txBody>
          <a:bodyPr wrap="none">
            <a:spAutoFit/>
          </a:bodyPr>
          <a:lstStyle/>
          <a:p>
            <a:r>
              <a:rPr lang="zh-CN" altLang="ko-KR" sz="2400" dirty="0">
                <a:latin typeface="FangSong" panose="02010609060101010101" pitchFamily="49" charset="-122"/>
                <a:ea typeface="FangSong" panose="02010609060101010101" pitchFamily="49" charset="-122"/>
              </a:rPr>
              <a:t>会员制商店的</a:t>
            </a:r>
            <a:r>
              <a:rPr lang="en-US" altLang="ko-KR" sz="2400" dirty="0">
                <a:latin typeface="FangSong" panose="02010609060101010101" pitchFamily="49" charset="-122"/>
                <a:ea typeface="FangSong" panose="02010609060101010101" pitchFamily="49" charset="-122"/>
              </a:rPr>
              <a:t> “</a:t>
            </a:r>
            <a:r>
              <a:rPr lang="zh-CN" altLang="ko-KR" sz="2400" dirty="0">
                <a:latin typeface="FangSong" panose="02010609060101010101" pitchFamily="49" charset="-122"/>
                <a:ea typeface="FangSong" panose="02010609060101010101" pitchFamily="49" charset="-122"/>
              </a:rPr>
              <a:t>原则性</a:t>
            </a:r>
            <a:r>
              <a:rPr lang="en-US" altLang="ko-KR" sz="2400" dirty="0">
                <a:latin typeface="FangSong" panose="02010609060101010101" pitchFamily="49" charset="-122"/>
                <a:ea typeface="FangSong" panose="02010609060101010101" pitchFamily="49" charset="-122"/>
              </a:rPr>
              <a:t>”</a:t>
            </a:r>
            <a:r>
              <a:rPr lang="zh-CN" altLang="ko-KR" sz="2400" dirty="0">
                <a:latin typeface="FangSong" panose="02010609060101010101" pitchFamily="49" charset="-122"/>
                <a:ea typeface="FangSong" panose="02010609060101010101" pitchFamily="49" charset="-122"/>
              </a:rPr>
              <a:t>中的主要内容为</a:t>
            </a:r>
            <a:endParaRPr lang="en-US" altLang="zh-CN" sz="2400" dirty="0">
              <a:latin typeface="FangSong" panose="02010609060101010101" pitchFamily="49" charset="-122"/>
              <a:ea typeface="FangSong" panose="02010609060101010101" pitchFamily="49" charset="-122"/>
            </a:endParaRPr>
          </a:p>
          <a:p>
            <a:pPr algn="r"/>
            <a:r>
              <a:rPr lang="en-US" altLang="ko-KR" sz="2800" b="1" dirty="0">
                <a:latin typeface="FangSong" panose="02010609060101010101" pitchFamily="49" charset="-122"/>
                <a:ea typeface="FangSong" panose="02010609060101010101" pitchFamily="49" charset="-122"/>
              </a:rPr>
              <a:t>“</a:t>
            </a:r>
            <a:r>
              <a:rPr lang="zh-CN" altLang="ko-KR" sz="2800" b="1" dirty="0">
                <a:latin typeface="FangSong" panose="02010609060101010101" pitchFamily="49" charset="-122"/>
                <a:ea typeface="FangSong" panose="02010609060101010101" pitchFamily="49" charset="-122"/>
              </a:rPr>
              <a:t>不做不必要的投资</a:t>
            </a:r>
            <a:r>
              <a:rPr lang="en-US" altLang="ko-KR" sz="2800" b="1" dirty="0">
                <a:latin typeface="FangSong" panose="02010609060101010101" pitchFamily="49" charset="-122"/>
                <a:ea typeface="FangSong" panose="02010609060101010101" pitchFamily="49" charset="-122"/>
              </a:rPr>
              <a:t>"</a:t>
            </a:r>
            <a:endParaRPr lang="ko-KR" altLang="en-US" sz="2800" b="1" dirty="0">
              <a:latin typeface="FangSong" panose="02010609060101010101" pitchFamily="49" charset="-122"/>
            </a:endParaRPr>
          </a:p>
        </p:txBody>
      </p:sp>
      <p:sp>
        <p:nvSpPr>
          <p:cNvPr id="10" name="Rectangle 9">
            <a:extLst>
              <a:ext uri="{FF2B5EF4-FFF2-40B4-BE49-F238E27FC236}">
                <a16:creationId xmlns:a16="http://schemas.microsoft.com/office/drawing/2014/main" id="{2A6EDF54-03CA-4BE9-B829-D67D5B6AD845}"/>
              </a:ext>
            </a:extLst>
          </p:cNvPr>
          <p:cNvSpPr/>
          <p:nvPr/>
        </p:nvSpPr>
        <p:spPr>
          <a:xfrm>
            <a:off x="906111" y="1261874"/>
            <a:ext cx="3960659" cy="648113"/>
          </a:xfrm>
          <a:prstGeom prst="rect">
            <a:avLst/>
          </a:prstGeom>
          <a:solidFill>
            <a:srgbClr val="E3ED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17" name="Rectangle 16">
            <a:extLst>
              <a:ext uri="{FF2B5EF4-FFF2-40B4-BE49-F238E27FC236}">
                <a16:creationId xmlns:a16="http://schemas.microsoft.com/office/drawing/2014/main" id="{F0B391E5-B120-4ECA-85E9-35F1BD42818B}"/>
              </a:ext>
            </a:extLst>
          </p:cNvPr>
          <p:cNvSpPr/>
          <p:nvPr/>
        </p:nvSpPr>
        <p:spPr>
          <a:xfrm>
            <a:off x="903735" y="1355097"/>
            <a:ext cx="3960659" cy="473578"/>
          </a:xfrm>
          <a:prstGeom prst="rect">
            <a:avLst/>
          </a:prstGeom>
        </p:spPr>
        <p:txBody>
          <a:bodyPr wrap="square">
            <a:spAutoFit/>
          </a:bodyPr>
          <a:lstStyle/>
          <a:p>
            <a:pPr algn="ctr"/>
            <a:r>
              <a:rPr lang="en-US" altLang="zh-CN" sz="2400" b="1" dirty="0">
                <a:latin typeface="Microsoft YaHei" panose="020B0503020204020204" pitchFamily="34" charset="-122"/>
                <a:ea typeface="Microsoft YaHei" panose="020B0503020204020204" pitchFamily="34" charset="-122"/>
              </a:rPr>
              <a:t>(1) </a:t>
            </a:r>
            <a:r>
              <a:rPr lang="zh-CN" altLang="en-US" sz="2400" b="1" dirty="0">
                <a:latin typeface="Microsoft YaHei" panose="020B0503020204020204" pitchFamily="34" charset="-122"/>
                <a:ea typeface="Microsoft YaHei" panose="020B0503020204020204" pitchFamily="34" charset="-122"/>
              </a:rPr>
              <a:t>减少额外的建设费用</a:t>
            </a:r>
            <a:endParaRPr lang="ko-KR" altLang="en-US" sz="2400" b="1" dirty="0">
              <a:latin typeface="Microsoft YaHei" panose="020B0503020204020204" pitchFamily="34" charset="-122"/>
            </a:endParaRPr>
          </a:p>
        </p:txBody>
      </p:sp>
      <p:sp>
        <p:nvSpPr>
          <p:cNvPr id="18" name="Rectangle 17">
            <a:extLst>
              <a:ext uri="{FF2B5EF4-FFF2-40B4-BE49-F238E27FC236}">
                <a16:creationId xmlns:a16="http://schemas.microsoft.com/office/drawing/2014/main" id="{2F02A69A-160B-4DCF-B6E0-3F9926279C52}"/>
              </a:ext>
            </a:extLst>
          </p:cNvPr>
          <p:cNvSpPr/>
          <p:nvPr/>
        </p:nvSpPr>
        <p:spPr>
          <a:xfrm>
            <a:off x="1152720" y="3370666"/>
            <a:ext cx="3711673" cy="1705403"/>
          </a:xfrm>
          <a:prstGeom prst="rect">
            <a:avLst/>
          </a:prstGeom>
        </p:spPr>
        <p:txBody>
          <a:bodyPr wrap="square">
            <a:spAutoFit/>
          </a:bodyPr>
          <a:lstStyle/>
          <a:p>
            <a:pPr algn="ctr">
              <a:lnSpc>
                <a:spcPct val="150000"/>
              </a:lnSpc>
            </a:pPr>
            <a:r>
              <a:rPr lang="zh-CN" altLang="ko-KR" dirty="0">
                <a:latin typeface="Microsoft YaHei" panose="020B0503020204020204" pitchFamily="34" charset="-122"/>
                <a:ea typeface="Microsoft YaHei" panose="020B0503020204020204" pitchFamily="34" charset="-122"/>
              </a:rPr>
              <a:t>选址市调考量的</a:t>
            </a:r>
            <a:r>
              <a:rPr lang="zh-CN" altLang="ko-KR" b="1" dirty="0">
                <a:latin typeface="Microsoft YaHei" panose="020B0503020204020204" pitchFamily="34" charset="-122"/>
                <a:ea typeface="Microsoft YaHei" panose="020B0503020204020204" pitchFamily="34" charset="-122"/>
              </a:rPr>
              <a:t>因素</a:t>
            </a:r>
            <a:endParaRPr lang="en-US" altLang="zh-CN" b="1" dirty="0">
              <a:latin typeface="Microsoft YaHei" panose="020B0503020204020204" pitchFamily="34" charset="-122"/>
              <a:ea typeface="Microsoft YaHei" panose="020B0503020204020204" pitchFamily="34" charset="-122"/>
            </a:endParaRPr>
          </a:p>
          <a:p>
            <a:pPr marL="285750" indent="-285750" algn="ctr">
              <a:lnSpc>
                <a:spcPct val="150000"/>
              </a:lnSpc>
              <a:buFont typeface="Arial" panose="020B0604020202020204" pitchFamily="34" charset="0"/>
              <a:buChar char="•"/>
            </a:pPr>
            <a:r>
              <a:rPr lang="zh-CN" altLang="ko-KR" dirty="0">
                <a:latin typeface="Microsoft YaHei" panose="020B0503020204020204" pitchFamily="34" charset="-122"/>
                <a:ea typeface="Microsoft YaHei" panose="020B0503020204020204" pitchFamily="34" charset="-122"/>
              </a:rPr>
              <a:t>当地的基础设施建设</a:t>
            </a:r>
            <a:endParaRPr lang="en-US" altLang="zh-CN" dirty="0">
              <a:latin typeface="Microsoft YaHei" panose="020B0503020204020204" pitchFamily="34" charset="-122"/>
              <a:ea typeface="Microsoft YaHei" panose="020B0503020204020204" pitchFamily="34" charset="-122"/>
            </a:endParaRPr>
          </a:p>
          <a:p>
            <a:pPr marL="285750" indent="-285750" algn="ctr">
              <a:lnSpc>
                <a:spcPct val="150000"/>
              </a:lnSpc>
              <a:buFont typeface="Arial" panose="020B0604020202020204" pitchFamily="34" charset="0"/>
              <a:buChar char="•"/>
            </a:pPr>
            <a:r>
              <a:rPr lang="zh-CN" altLang="ko-KR" dirty="0">
                <a:latin typeface="Microsoft YaHei" panose="020B0503020204020204" pitchFamily="34" charset="-122"/>
                <a:ea typeface="Microsoft YaHei" panose="020B0503020204020204" pitchFamily="34" charset="-122"/>
              </a:rPr>
              <a:t>相关配套设施</a:t>
            </a:r>
            <a:endParaRPr lang="en-US" altLang="zh-CN" dirty="0">
              <a:latin typeface="Microsoft YaHei" panose="020B0503020204020204" pitchFamily="34" charset="-122"/>
              <a:ea typeface="Microsoft YaHei" panose="020B0503020204020204" pitchFamily="34" charset="-122"/>
            </a:endParaRPr>
          </a:p>
          <a:p>
            <a:pPr marL="285750" indent="-285750" algn="ctr">
              <a:lnSpc>
                <a:spcPct val="150000"/>
              </a:lnSpc>
              <a:buFont typeface="Arial" panose="020B0604020202020204" pitchFamily="34" charset="0"/>
              <a:buChar char="•"/>
            </a:pPr>
            <a:r>
              <a:rPr lang="zh-CN" altLang="ko-KR" dirty="0">
                <a:latin typeface="Microsoft YaHei" panose="020B0503020204020204" pitchFamily="34" charset="-122"/>
                <a:ea typeface="Microsoft YaHei" panose="020B0503020204020204" pitchFamily="34" charset="-122"/>
              </a:rPr>
              <a:t>地价租金</a:t>
            </a:r>
            <a:endParaRPr lang="ko-KR" altLang="en-US" dirty="0">
              <a:latin typeface="Microsoft YaHei" panose="020B0503020204020204" pitchFamily="34" charset="-122"/>
            </a:endParaRPr>
          </a:p>
        </p:txBody>
      </p:sp>
      <p:sp>
        <p:nvSpPr>
          <p:cNvPr id="19" name="Rectangle 18">
            <a:extLst>
              <a:ext uri="{FF2B5EF4-FFF2-40B4-BE49-F238E27FC236}">
                <a16:creationId xmlns:a16="http://schemas.microsoft.com/office/drawing/2014/main" id="{F4D76D48-F603-4A21-9C60-CEFB5C8932F9}"/>
              </a:ext>
            </a:extLst>
          </p:cNvPr>
          <p:cNvSpPr/>
          <p:nvPr/>
        </p:nvSpPr>
        <p:spPr>
          <a:xfrm>
            <a:off x="903735" y="2401883"/>
            <a:ext cx="4227912" cy="923330"/>
          </a:xfrm>
          <a:prstGeom prst="rect">
            <a:avLst/>
          </a:prstGeom>
        </p:spPr>
        <p:txBody>
          <a:bodyPr wrap="square">
            <a:spAutoFit/>
          </a:bodyPr>
          <a:lstStyle/>
          <a:p>
            <a:pPr algn="ctr"/>
            <a:r>
              <a:rPr lang="zh-CN" altLang="ko-KR" dirty="0">
                <a:latin typeface="Microsoft YaHei" panose="020B0503020204020204" pitchFamily="34" charset="-122"/>
                <a:ea typeface="Microsoft YaHei" panose="020B0503020204020204" pitchFamily="34" charset="-122"/>
              </a:rPr>
              <a:t>选择在交通便利</a:t>
            </a:r>
            <a:r>
              <a:rPr lang="zh-CN" altLang="en-US" dirty="0">
                <a:latin typeface="Microsoft YaHei" panose="020B0503020204020204" pitchFamily="34" charset="-122"/>
                <a:ea typeface="Microsoft YaHei" panose="020B0503020204020204" pitchFamily="34" charset="-122"/>
              </a:rPr>
              <a:t>，</a:t>
            </a:r>
            <a:r>
              <a:rPr lang="zh-CN" altLang="ko-KR" dirty="0">
                <a:latin typeface="Microsoft YaHei" panose="020B0503020204020204" pitchFamily="34" charset="-122"/>
                <a:ea typeface="Microsoft YaHei" panose="020B0503020204020204" pitchFamily="34" charset="-122"/>
              </a:rPr>
              <a:t>拥有足够停车场的地段</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pPr algn="ctr"/>
            <a:endParaRPr lang="ko-KR" altLang="en-US" dirty="0">
              <a:latin typeface="Microsoft YaHei" panose="020B0503020204020204" pitchFamily="34" charset="-122"/>
            </a:endParaRPr>
          </a:p>
        </p:txBody>
      </p:sp>
      <p:cxnSp>
        <p:nvCxnSpPr>
          <p:cNvPr id="32" name="Straight Connector 31">
            <a:extLst>
              <a:ext uri="{FF2B5EF4-FFF2-40B4-BE49-F238E27FC236}">
                <a16:creationId xmlns:a16="http://schemas.microsoft.com/office/drawing/2014/main" id="{6BE233B6-DAFC-4ABE-9EA5-AB5925FC1390}"/>
              </a:ext>
            </a:extLst>
          </p:cNvPr>
          <p:cNvCxnSpPr/>
          <p:nvPr/>
        </p:nvCxnSpPr>
        <p:spPr>
          <a:xfrm>
            <a:off x="903735" y="2210258"/>
            <a:ext cx="3960659"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6D11267-E9F0-4021-968A-E6586CE8FA63}"/>
              </a:ext>
            </a:extLst>
          </p:cNvPr>
          <p:cNvCxnSpPr/>
          <p:nvPr/>
        </p:nvCxnSpPr>
        <p:spPr>
          <a:xfrm>
            <a:off x="1001425" y="5384354"/>
            <a:ext cx="3960659"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59778BD-B2FF-4D5A-B19A-F09C3B31F5A6}"/>
              </a:ext>
            </a:extLst>
          </p:cNvPr>
          <p:cNvCxnSpPr>
            <a:cxnSpLocks/>
          </p:cNvCxnSpPr>
          <p:nvPr/>
        </p:nvCxnSpPr>
        <p:spPr>
          <a:xfrm>
            <a:off x="1243796" y="6347301"/>
            <a:ext cx="8339867" cy="31987"/>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6146" name="Picture 2" descr="4,351 Sam's Images, Stock Photos &amp; Vectors | Shutterstock">
            <a:extLst>
              <a:ext uri="{FF2B5EF4-FFF2-40B4-BE49-F238E27FC236}">
                <a16:creationId xmlns:a16="http://schemas.microsoft.com/office/drawing/2014/main" id="{75FD5E29-B3E7-449A-B458-3484C0457C7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53" r="30529" b="6753"/>
          <a:stretch/>
        </p:blipFill>
        <p:spPr bwMode="auto">
          <a:xfrm>
            <a:off x="5689692" y="1225990"/>
            <a:ext cx="3711673" cy="416058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File:Sam's Club Logo 2020.svg - Wikimedia Commons">
            <a:extLst>
              <a:ext uri="{FF2B5EF4-FFF2-40B4-BE49-F238E27FC236}">
                <a16:creationId xmlns:a16="http://schemas.microsoft.com/office/drawing/2014/main" id="{288150AA-23F1-41B3-9C92-A1CCAAA55E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9433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Oval 60">
            <a:extLst>
              <a:ext uri="{FF2B5EF4-FFF2-40B4-BE49-F238E27FC236}">
                <a16:creationId xmlns:a16="http://schemas.microsoft.com/office/drawing/2014/main" id="{52E364C8-18E2-4321-9B65-55EF8754CFCD}"/>
              </a:ext>
            </a:extLst>
          </p:cNvPr>
          <p:cNvSpPr/>
          <p:nvPr/>
        </p:nvSpPr>
        <p:spPr>
          <a:xfrm>
            <a:off x="10130668" y="4595089"/>
            <a:ext cx="1717270" cy="1719320"/>
          </a:xfrm>
          <a:prstGeom prst="ellipse">
            <a:avLst/>
          </a:prstGeom>
          <a:solidFill>
            <a:srgbClr val="E3ED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43" name="TextBox 19">
            <a:extLst>
              <a:ext uri="{FF2B5EF4-FFF2-40B4-BE49-F238E27FC236}">
                <a16:creationId xmlns:a16="http://schemas.microsoft.com/office/drawing/2014/main" id="{37AF5461-833B-4D32-90B0-82713AC7201A}"/>
              </a:ext>
            </a:extLst>
          </p:cNvPr>
          <p:cNvSpPr txBox="1"/>
          <p:nvPr/>
        </p:nvSpPr>
        <p:spPr>
          <a:xfrm>
            <a:off x="767255" y="447108"/>
            <a:ext cx="4153735"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en-US" altLang="zh-CN" sz="3200" b="1" dirty="0">
                <a:solidFill>
                  <a:prstClr val="black">
                    <a:lumMod val="75000"/>
                    <a:lumOff val="25000"/>
                  </a:prstClr>
                </a:solidFill>
                <a:latin typeface="Microsoft YaHei" panose="020B0503020204020204" pitchFamily="34" charset="-122"/>
                <a:ea typeface="Microsoft YaHei" panose="020B0503020204020204" pitchFamily="34" charset="-122"/>
              </a:rPr>
              <a:t>1-2. </a:t>
            </a:r>
            <a:r>
              <a:rPr kumimoji="0" lang="zh-CN" alt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商店建设成本</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grpSp>
        <p:nvGrpSpPr>
          <p:cNvPr id="12" name="Group 11">
            <a:extLst>
              <a:ext uri="{FF2B5EF4-FFF2-40B4-BE49-F238E27FC236}">
                <a16:creationId xmlns:a16="http://schemas.microsoft.com/office/drawing/2014/main" id="{B24B505C-088E-477B-89A7-84AB039CF892}"/>
              </a:ext>
            </a:extLst>
          </p:cNvPr>
          <p:cNvGrpSpPr/>
          <p:nvPr/>
        </p:nvGrpSpPr>
        <p:grpSpPr>
          <a:xfrm>
            <a:off x="8900160" y="409165"/>
            <a:ext cx="3291840" cy="561163"/>
            <a:chOff x="8900160" y="409165"/>
            <a:chExt cx="3291840" cy="561163"/>
          </a:xfrm>
        </p:grpSpPr>
        <p:pic>
          <p:nvPicPr>
            <p:cNvPr id="13" name="图片 18">
              <a:extLst>
                <a:ext uri="{FF2B5EF4-FFF2-40B4-BE49-F238E27FC236}">
                  <a16:creationId xmlns:a16="http://schemas.microsoft.com/office/drawing/2014/main" id="{30D6C163-60B2-439B-962A-BB0A007F3AED}"/>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14" name="矩形 14">
              <a:extLst>
                <a:ext uri="{FF2B5EF4-FFF2-40B4-BE49-F238E27FC236}">
                  <a16:creationId xmlns:a16="http://schemas.microsoft.com/office/drawing/2014/main" id="{43A491BC-6223-4798-8BEB-F866F1C1A79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15" name="图片 40" descr="标志与中英文校名组合规范_左右（反白，在深色背景下使用）.png">
              <a:extLst>
                <a:ext uri="{FF2B5EF4-FFF2-40B4-BE49-F238E27FC236}">
                  <a16:creationId xmlns:a16="http://schemas.microsoft.com/office/drawing/2014/main" id="{DCBE2461-4E6A-4C20-BA17-0173FD1BDB08}"/>
                </a:ext>
              </a:extLst>
            </p:cNvPr>
            <p:cNvPicPr>
              <a:picLocks noChangeAspect="1"/>
            </p:cNvPicPr>
            <p:nvPr/>
          </p:nvPicPr>
          <p:blipFill>
            <a:blip r:embed="rId4" cstate="print"/>
            <a:stretch>
              <a:fillRect/>
            </a:stretch>
          </p:blipFill>
          <p:spPr>
            <a:xfrm>
              <a:off x="10050602" y="449947"/>
              <a:ext cx="1625232" cy="457812"/>
            </a:xfrm>
            <a:prstGeom prst="rect">
              <a:avLst/>
            </a:prstGeom>
          </p:spPr>
        </p:pic>
      </p:grpSp>
      <p:grpSp>
        <p:nvGrpSpPr>
          <p:cNvPr id="7" name="Group 6">
            <a:extLst>
              <a:ext uri="{FF2B5EF4-FFF2-40B4-BE49-F238E27FC236}">
                <a16:creationId xmlns:a16="http://schemas.microsoft.com/office/drawing/2014/main" id="{CD402AD2-EE38-440F-A4CB-E2C00509BFE1}"/>
              </a:ext>
            </a:extLst>
          </p:cNvPr>
          <p:cNvGrpSpPr/>
          <p:nvPr/>
        </p:nvGrpSpPr>
        <p:grpSpPr>
          <a:xfrm>
            <a:off x="9984293" y="4720967"/>
            <a:ext cx="1625232" cy="1641416"/>
            <a:chOff x="8417491" y="1197800"/>
            <a:chExt cx="2430049" cy="2449394"/>
          </a:xfrm>
        </p:grpSpPr>
        <p:pic>
          <p:nvPicPr>
            <p:cNvPr id="3076" name="Picture 4" descr="Walmart CEO Doug McMillon Got a Solid Raise Last Year | Fortune">
              <a:extLst>
                <a:ext uri="{FF2B5EF4-FFF2-40B4-BE49-F238E27FC236}">
                  <a16:creationId xmlns:a16="http://schemas.microsoft.com/office/drawing/2014/main" id="{6D6EC291-47F5-46C0-9EF9-E243DDB27A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4030" r="14225"/>
            <a:stretch/>
          </p:blipFill>
          <p:spPr bwMode="auto">
            <a:xfrm>
              <a:off x="8417491" y="1197801"/>
              <a:ext cx="2430049" cy="2449393"/>
            </a:xfrm>
            <a:prstGeom prst="ellipse">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382C67CA-357A-4904-8D99-E114BF7925EF}"/>
                </a:ext>
              </a:extLst>
            </p:cNvPr>
            <p:cNvSpPr/>
            <p:nvPr/>
          </p:nvSpPr>
          <p:spPr>
            <a:xfrm>
              <a:off x="8417491" y="1197800"/>
              <a:ext cx="2430049" cy="2449393"/>
            </a:xfrm>
            <a:prstGeom prst="ellipse">
              <a:avLst/>
            </a:prstGeom>
            <a:solidFill>
              <a:schemeClr val="bg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ko-KR" altLang="en-US">
                <a:latin typeface="微软雅黑" panose="020B0503020204020204" pitchFamily="34" charset="-122"/>
              </a:endParaRPr>
            </a:p>
          </p:txBody>
        </p:sp>
      </p:grpSp>
      <p:sp>
        <p:nvSpPr>
          <p:cNvPr id="8" name="Rectangle 7">
            <a:extLst>
              <a:ext uri="{FF2B5EF4-FFF2-40B4-BE49-F238E27FC236}">
                <a16:creationId xmlns:a16="http://schemas.microsoft.com/office/drawing/2014/main" id="{9674DA17-627C-4046-91A5-42AFCDBD1D09}"/>
              </a:ext>
            </a:extLst>
          </p:cNvPr>
          <p:cNvSpPr/>
          <p:nvPr/>
        </p:nvSpPr>
        <p:spPr>
          <a:xfrm>
            <a:off x="9064391" y="6471692"/>
            <a:ext cx="2783547" cy="276999"/>
          </a:xfrm>
          <a:prstGeom prst="rect">
            <a:avLst/>
          </a:prstGeom>
        </p:spPr>
        <p:txBody>
          <a:bodyPr wrap="square">
            <a:spAutoFit/>
          </a:bodyPr>
          <a:lstStyle/>
          <a:p>
            <a:r>
              <a:rPr lang="zh-CN" altLang="ko-KR" sz="1200" dirty="0">
                <a:solidFill>
                  <a:schemeClr val="tx1">
                    <a:lumMod val="75000"/>
                    <a:lumOff val="25000"/>
                  </a:schemeClr>
                </a:solidFill>
                <a:latin typeface="Microsoft YaHei" panose="020B0503020204020204" pitchFamily="34" charset="-122"/>
                <a:ea typeface="Microsoft YaHei" panose="020B0503020204020204" pitchFamily="34" charset="-122"/>
              </a:rPr>
              <a:t>沃尔玛</a:t>
            </a:r>
            <a:r>
              <a:rPr lang="en-US" altLang="zh-CN" sz="1200" dirty="0">
                <a:solidFill>
                  <a:schemeClr val="tx1">
                    <a:lumMod val="75000"/>
                    <a:lumOff val="25000"/>
                  </a:schemeClr>
                </a:solidFill>
                <a:latin typeface="Microsoft YaHei" panose="020B0503020204020204" pitchFamily="34" charset="-122"/>
                <a:ea typeface="Microsoft YaHei" panose="020B0503020204020204" pitchFamily="34" charset="-122"/>
              </a:rPr>
              <a:t>CEO </a:t>
            </a:r>
            <a:r>
              <a:rPr lang="zh-CN" altLang="ko-KR" sz="1200" dirty="0">
                <a:solidFill>
                  <a:schemeClr val="tx1">
                    <a:lumMod val="75000"/>
                    <a:lumOff val="25000"/>
                  </a:schemeClr>
                </a:solidFill>
                <a:latin typeface="Microsoft YaHei" panose="020B0503020204020204" pitchFamily="34" charset="-122"/>
                <a:ea typeface="Microsoft YaHei" panose="020B0503020204020204" pitchFamily="34" charset="-122"/>
              </a:rPr>
              <a:t>董明伦</a:t>
            </a:r>
            <a:r>
              <a:rPr lang="en-US" altLang="ko-KR" sz="1200" dirty="0">
                <a:solidFill>
                  <a:schemeClr val="tx1">
                    <a:lumMod val="75000"/>
                    <a:lumOff val="25000"/>
                  </a:schemeClr>
                </a:solidFill>
                <a:latin typeface="Microsoft YaHei" panose="020B0503020204020204" pitchFamily="34" charset="-122"/>
                <a:ea typeface="Microsoft YaHei" panose="020B0503020204020204" pitchFamily="34" charset="-122"/>
              </a:rPr>
              <a:t>(Doug McMillon</a:t>
            </a:r>
            <a:r>
              <a:rPr lang="zh-CN" altLang="ko-KR" sz="1200" dirty="0">
                <a:solidFill>
                  <a:schemeClr val="tx1">
                    <a:lumMod val="75000"/>
                    <a:lumOff val="25000"/>
                  </a:schemeClr>
                </a:solidFill>
                <a:latin typeface="Microsoft YaHei" panose="020B0503020204020204" pitchFamily="34" charset="-122"/>
                <a:ea typeface="Microsoft YaHei" panose="020B0503020204020204" pitchFamily="34" charset="-122"/>
              </a:rPr>
              <a:t>）</a:t>
            </a:r>
            <a:endParaRPr lang="ko-KR" altLang="en-US" sz="1200" dirty="0">
              <a:solidFill>
                <a:schemeClr val="tx1">
                  <a:lumMod val="75000"/>
                  <a:lumOff val="25000"/>
                </a:schemeClr>
              </a:solidFill>
              <a:latin typeface="Microsoft YaHei" panose="020B0503020204020204" pitchFamily="34" charset="-122"/>
            </a:endParaRPr>
          </a:p>
        </p:txBody>
      </p:sp>
      <p:sp>
        <p:nvSpPr>
          <p:cNvPr id="9" name="Rectangle 8">
            <a:extLst>
              <a:ext uri="{FF2B5EF4-FFF2-40B4-BE49-F238E27FC236}">
                <a16:creationId xmlns:a16="http://schemas.microsoft.com/office/drawing/2014/main" id="{2B84BF7F-6EFE-4603-865E-259F93418AA6}"/>
              </a:ext>
            </a:extLst>
          </p:cNvPr>
          <p:cNvSpPr/>
          <p:nvPr/>
        </p:nvSpPr>
        <p:spPr>
          <a:xfrm>
            <a:off x="3813447" y="5409296"/>
            <a:ext cx="5878532" cy="892552"/>
          </a:xfrm>
          <a:prstGeom prst="rect">
            <a:avLst/>
          </a:prstGeom>
        </p:spPr>
        <p:txBody>
          <a:bodyPr wrap="none">
            <a:spAutoFit/>
          </a:bodyPr>
          <a:lstStyle/>
          <a:p>
            <a:r>
              <a:rPr lang="zh-CN" altLang="ko-KR" sz="2400" dirty="0">
                <a:latin typeface="FangSong" panose="02010609060101010101" pitchFamily="49" charset="-122"/>
                <a:ea typeface="FangSong" panose="02010609060101010101" pitchFamily="49" charset="-122"/>
              </a:rPr>
              <a:t>会员制商店的</a:t>
            </a:r>
            <a:r>
              <a:rPr lang="en-US" altLang="ko-KR" sz="2400" dirty="0">
                <a:latin typeface="FangSong" panose="02010609060101010101" pitchFamily="49" charset="-122"/>
                <a:ea typeface="FangSong" panose="02010609060101010101" pitchFamily="49" charset="-122"/>
              </a:rPr>
              <a:t> “</a:t>
            </a:r>
            <a:r>
              <a:rPr lang="zh-CN" altLang="ko-KR" sz="2400" dirty="0">
                <a:latin typeface="FangSong" panose="02010609060101010101" pitchFamily="49" charset="-122"/>
                <a:ea typeface="FangSong" panose="02010609060101010101" pitchFamily="49" charset="-122"/>
              </a:rPr>
              <a:t>原则性</a:t>
            </a:r>
            <a:r>
              <a:rPr lang="en-US" altLang="ko-KR" sz="2400" dirty="0">
                <a:latin typeface="FangSong" panose="02010609060101010101" pitchFamily="49" charset="-122"/>
                <a:ea typeface="FangSong" panose="02010609060101010101" pitchFamily="49" charset="-122"/>
              </a:rPr>
              <a:t>”</a:t>
            </a:r>
            <a:r>
              <a:rPr lang="zh-CN" altLang="ko-KR" sz="2400" dirty="0">
                <a:latin typeface="FangSong" panose="02010609060101010101" pitchFamily="49" charset="-122"/>
                <a:ea typeface="FangSong" panose="02010609060101010101" pitchFamily="49" charset="-122"/>
              </a:rPr>
              <a:t>中的主要内容为</a:t>
            </a:r>
            <a:endParaRPr lang="en-US" altLang="zh-CN" sz="2400" dirty="0">
              <a:latin typeface="FangSong" panose="02010609060101010101" pitchFamily="49" charset="-122"/>
              <a:ea typeface="FangSong" panose="02010609060101010101" pitchFamily="49" charset="-122"/>
            </a:endParaRPr>
          </a:p>
          <a:p>
            <a:pPr algn="r"/>
            <a:r>
              <a:rPr lang="en-US" altLang="ko-KR" sz="2800" b="1" dirty="0">
                <a:latin typeface="FangSong" panose="02010609060101010101" pitchFamily="49" charset="-122"/>
                <a:ea typeface="FangSong" panose="02010609060101010101" pitchFamily="49" charset="-122"/>
              </a:rPr>
              <a:t>“</a:t>
            </a:r>
            <a:r>
              <a:rPr lang="zh-CN" altLang="ko-KR" sz="2800" b="1" dirty="0">
                <a:latin typeface="FangSong" panose="02010609060101010101" pitchFamily="49" charset="-122"/>
                <a:ea typeface="FangSong" panose="02010609060101010101" pitchFamily="49" charset="-122"/>
              </a:rPr>
              <a:t>不做不必要的投资</a:t>
            </a:r>
            <a:r>
              <a:rPr lang="en-US" altLang="ko-KR" sz="2800" b="1" dirty="0">
                <a:latin typeface="FangSong" panose="02010609060101010101" pitchFamily="49" charset="-122"/>
                <a:ea typeface="FangSong" panose="02010609060101010101" pitchFamily="49" charset="-122"/>
              </a:rPr>
              <a:t>"</a:t>
            </a:r>
            <a:endParaRPr lang="ko-KR" altLang="en-US" sz="2800" b="1" dirty="0">
              <a:latin typeface="FangSong" panose="02010609060101010101" pitchFamily="49" charset="-122"/>
            </a:endParaRPr>
          </a:p>
        </p:txBody>
      </p:sp>
      <p:cxnSp>
        <p:nvCxnSpPr>
          <p:cNvPr id="50" name="Straight Connector 49">
            <a:extLst>
              <a:ext uri="{FF2B5EF4-FFF2-40B4-BE49-F238E27FC236}">
                <a16:creationId xmlns:a16="http://schemas.microsoft.com/office/drawing/2014/main" id="{759778BD-B2FF-4D5A-B19A-F09C3B31F5A6}"/>
              </a:ext>
            </a:extLst>
          </p:cNvPr>
          <p:cNvCxnSpPr>
            <a:cxnSpLocks/>
          </p:cNvCxnSpPr>
          <p:nvPr/>
        </p:nvCxnSpPr>
        <p:spPr>
          <a:xfrm>
            <a:off x="1243796" y="6347301"/>
            <a:ext cx="8339867" cy="31987"/>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3078" name="Picture 6" descr="Sam's Club Zhuhai - Convenience Store">
            <a:extLst>
              <a:ext uri="{FF2B5EF4-FFF2-40B4-BE49-F238E27FC236}">
                <a16:creationId xmlns:a16="http://schemas.microsoft.com/office/drawing/2014/main" id="{81555854-3DE8-4D6A-A48D-AFF7EF6C55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72" r="3824"/>
          <a:stretch/>
        </p:blipFill>
        <p:spPr bwMode="auto">
          <a:xfrm>
            <a:off x="925535" y="1161517"/>
            <a:ext cx="3862969" cy="4118145"/>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E648EC56-4DCE-4310-976B-96D6C2CCBFD1}"/>
              </a:ext>
            </a:extLst>
          </p:cNvPr>
          <p:cNvSpPr/>
          <p:nvPr/>
        </p:nvSpPr>
        <p:spPr>
          <a:xfrm>
            <a:off x="5406069" y="1152255"/>
            <a:ext cx="3960659" cy="648113"/>
          </a:xfrm>
          <a:prstGeom prst="rect">
            <a:avLst/>
          </a:prstGeom>
          <a:solidFill>
            <a:srgbClr val="E3EDF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latin typeface="微软雅黑" panose="020B0503020204020204" pitchFamily="34" charset="-122"/>
            </a:endParaRPr>
          </a:p>
        </p:txBody>
      </p:sp>
      <p:sp>
        <p:nvSpPr>
          <p:cNvPr id="66" name="Rectangle 65">
            <a:extLst>
              <a:ext uri="{FF2B5EF4-FFF2-40B4-BE49-F238E27FC236}">
                <a16:creationId xmlns:a16="http://schemas.microsoft.com/office/drawing/2014/main" id="{F33060B5-5561-4A28-A558-1108A884D000}"/>
              </a:ext>
            </a:extLst>
          </p:cNvPr>
          <p:cNvSpPr/>
          <p:nvPr/>
        </p:nvSpPr>
        <p:spPr>
          <a:xfrm>
            <a:off x="5437155" y="1245478"/>
            <a:ext cx="3927197" cy="461665"/>
          </a:xfrm>
          <a:prstGeom prst="rect">
            <a:avLst/>
          </a:prstGeom>
        </p:spPr>
        <p:txBody>
          <a:bodyPr wrap="square">
            <a:spAutoFit/>
          </a:bodyPr>
          <a:lstStyle/>
          <a:p>
            <a:pPr algn="ctr"/>
            <a:r>
              <a:rPr lang="en-US" altLang="zh-CN" sz="2400" b="1" dirty="0">
                <a:latin typeface="Microsoft YaHei" panose="020B0503020204020204" pitchFamily="34" charset="-122"/>
                <a:ea typeface="Microsoft YaHei" panose="020B0503020204020204" pitchFamily="34" charset="-122"/>
              </a:rPr>
              <a:t>(2) </a:t>
            </a:r>
            <a:r>
              <a:rPr lang="zh-CN" altLang="ko-KR" sz="2400" b="1" dirty="0">
                <a:latin typeface="Microsoft YaHei" panose="020B0503020204020204" pitchFamily="34" charset="-122"/>
                <a:ea typeface="Microsoft YaHei" panose="020B0503020204020204" pitchFamily="34" charset="-122"/>
              </a:rPr>
              <a:t>拒绝过度装饰与渲染</a:t>
            </a:r>
            <a:endParaRPr lang="ko-KR" altLang="en-US" sz="2400" b="1" dirty="0">
              <a:latin typeface="Microsoft YaHei" panose="020B0503020204020204" pitchFamily="34" charset="-122"/>
            </a:endParaRPr>
          </a:p>
        </p:txBody>
      </p:sp>
      <p:sp>
        <p:nvSpPr>
          <p:cNvPr id="67" name="Rectangle 66">
            <a:extLst>
              <a:ext uri="{FF2B5EF4-FFF2-40B4-BE49-F238E27FC236}">
                <a16:creationId xmlns:a16="http://schemas.microsoft.com/office/drawing/2014/main" id="{9F0B994C-F98B-46B6-BB9F-5B68FAD477CD}"/>
              </a:ext>
            </a:extLst>
          </p:cNvPr>
          <p:cNvSpPr/>
          <p:nvPr/>
        </p:nvSpPr>
        <p:spPr>
          <a:xfrm>
            <a:off x="5505031" y="4220089"/>
            <a:ext cx="3757982" cy="646331"/>
          </a:xfrm>
          <a:prstGeom prst="rect">
            <a:avLst/>
          </a:prstGeom>
        </p:spPr>
        <p:txBody>
          <a:bodyPr wrap="square">
            <a:spAutoFit/>
          </a:bodyPr>
          <a:lstStyle/>
          <a:p>
            <a:pPr algn="ctr"/>
            <a:r>
              <a:rPr lang="zh-CN" altLang="ko-KR" dirty="0">
                <a:latin typeface="Microsoft YaHei" panose="020B0503020204020204" pitchFamily="34" charset="-122"/>
                <a:ea typeface="Microsoft YaHei" panose="020B0503020204020204" pitchFamily="34" charset="-122"/>
              </a:rPr>
              <a:t>采用步入式冷柜和</a:t>
            </a:r>
            <a:r>
              <a:rPr lang="en-US" altLang="ko-KR" dirty="0">
                <a:latin typeface="Microsoft YaHei" panose="020B0503020204020204" pitchFamily="34" charset="-122"/>
                <a:ea typeface="Microsoft YaHei" panose="020B0503020204020204" pitchFamily="34" charset="-122"/>
              </a:rPr>
              <a:t>LED</a:t>
            </a:r>
            <a:r>
              <a:rPr lang="zh-CN" altLang="ko-KR" dirty="0">
                <a:latin typeface="Microsoft YaHei" panose="020B0503020204020204" pitchFamily="34" charset="-122"/>
                <a:ea typeface="Microsoft YaHei" panose="020B0503020204020204" pitchFamily="34" charset="-122"/>
              </a:rPr>
              <a:t>灯，提高了空间利用率，同时节省</a:t>
            </a:r>
            <a:r>
              <a:rPr lang="en-US" altLang="ko-KR" dirty="0">
                <a:latin typeface="Microsoft YaHei" panose="020B0503020204020204" pitchFamily="34" charset="-122"/>
                <a:ea typeface="Microsoft YaHei" panose="020B0503020204020204" pitchFamily="34" charset="-122"/>
              </a:rPr>
              <a:t>7~10%</a:t>
            </a:r>
            <a:r>
              <a:rPr lang="zh-CN" altLang="ko-KR" dirty="0">
                <a:latin typeface="Microsoft YaHei" panose="020B0503020204020204" pitchFamily="34" charset="-122"/>
                <a:ea typeface="Microsoft YaHei" panose="020B0503020204020204" pitchFamily="34" charset="-122"/>
              </a:rPr>
              <a:t>电力</a:t>
            </a:r>
            <a:endParaRPr lang="ko-KR" altLang="en-US" dirty="0">
              <a:latin typeface="Microsoft YaHei" panose="020B0503020204020204" pitchFamily="34" charset="-122"/>
            </a:endParaRPr>
          </a:p>
        </p:txBody>
      </p:sp>
      <p:sp>
        <p:nvSpPr>
          <p:cNvPr id="68" name="Rectangle 67">
            <a:extLst>
              <a:ext uri="{FF2B5EF4-FFF2-40B4-BE49-F238E27FC236}">
                <a16:creationId xmlns:a16="http://schemas.microsoft.com/office/drawing/2014/main" id="{00D348A1-B47E-4F9D-9AF5-DFB8F452C8CE}"/>
              </a:ext>
            </a:extLst>
          </p:cNvPr>
          <p:cNvSpPr/>
          <p:nvPr/>
        </p:nvSpPr>
        <p:spPr>
          <a:xfrm>
            <a:off x="5538493" y="2281094"/>
            <a:ext cx="3724520" cy="1754326"/>
          </a:xfrm>
          <a:prstGeom prst="rect">
            <a:avLst/>
          </a:prstGeom>
        </p:spPr>
        <p:txBody>
          <a:bodyPr wrap="square">
            <a:spAutoFit/>
          </a:bodyPr>
          <a:lstStyle/>
          <a:p>
            <a:pPr algn="ctr"/>
            <a:r>
              <a:rPr lang="zh-CN" altLang="ko-KR" dirty="0">
                <a:latin typeface="Microsoft YaHei" panose="020B0503020204020204" pitchFamily="34" charset="-122"/>
                <a:ea typeface="Microsoft YaHei" panose="020B0503020204020204" pitchFamily="34" charset="-122"/>
              </a:rPr>
              <a:t>商店里天花无吊顶、混凝士地板、仓储式货架</a:t>
            </a:r>
            <a:endParaRPr lang="en-US" altLang="zh-CN" dirty="0">
              <a:latin typeface="Microsoft YaHei" panose="020B0503020204020204" pitchFamily="34" charset="-122"/>
              <a:ea typeface="Microsoft YaHei" panose="020B0503020204020204" pitchFamily="34" charset="-122"/>
            </a:endParaRPr>
          </a:p>
          <a:p>
            <a:pPr algn="ctr"/>
            <a:endParaRPr lang="en-US" altLang="ko-KR" dirty="0">
              <a:latin typeface="Microsoft YaHei" panose="020B0503020204020204" pitchFamily="34" charset="-122"/>
              <a:ea typeface="Microsoft YaHei" panose="020B0503020204020204" pitchFamily="34" charset="-122"/>
            </a:endParaRPr>
          </a:p>
          <a:p>
            <a:pPr algn="ctr"/>
            <a:r>
              <a:rPr lang="zh-CN" altLang="en-US" dirty="0">
                <a:latin typeface="Microsoft YaHei" panose="020B0503020204020204" pitchFamily="34" charset="-122"/>
                <a:ea typeface="Microsoft YaHei" panose="020B0503020204020204" pitchFamily="34" charset="-122"/>
              </a:rPr>
              <a:t>保持</a:t>
            </a:r>
            <a:r>
              <a:rPr lang="en-US" altLang="zh-CN" dirty="0">
                <a:latin typeface="Microsoft YaHei" panose="020B0503020204020204" pitchFamily="34" charset="-122"/>
                <a:ea typeface="Microsoft YaHei" panose="020B0503020204020204" pitchFamily="34" charset="-122"/>
              </a:rPr>
              <a:t>9</a:t>
            </a:r>
            <a:r>
              <a:rPr lang="zh-CN" altLang="en-US" dirty="0">
                <a:latin typeface="Microsoft YaHei" panose="020B0503020204020204" pitchFamily="34" charset="-122"/>
                <a:ea typeface="Microsoft YaHei" panose="020B0503020204020204" pitchFamily="34" charset="-122"/>
              </a:rPr>
              <a:t>米的层高、</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米竞的通道，以及货架与货架之间</a:t>
            </a:r>
            <a:r>
              <a:rPr lang="en-US" altLang="zh-CN" dirty="0">
                <a:latin typeface="Microsoft YaHei" panose="020B0503020204020204" pitchFamily="34" charset="-122"/>
                <a:ea typeface="Microsoft YaHei" panose="020B0503020204020204" pitchFamily="34" charset="-122"/>
              </a:rPr>
              <a:t>3</a:t>
            </a:r>
            <a:r>
              <a:rPr lang="zh-CN" altLang="en-US" dirty="0">
                <a:latin typeface="Microsoft YaHei" panose="020B0503020204020204" pitchFamily="34" charset="-122"/>
                <a:ea typeface="Microsoft YaHei" panose="020B0503020204020204" pitchFamily="34" charset="-122"/>
              </a:rPr>
              <a:t>米的间隔</a:t>
            </a:r>
            <a:endParaRPr lang="en-US" altLang="zh-CN" dirty="0">
              <a:latin typeface="Microsoft YaHei" panose="020B0503020204020204" pitchFamily="34" charset="-122"/>
              <a:ea typeface="Microsoft YaHei" panose="020B0503020204020204" pitchFamily="34" charset="-122"/>
            </a:endParaRPr>
          </a:p>
          <a:p>
            <a:pPr algn="ctr"/>
            <a:r>
              <a:rPr lang="zh-CN" altLang="en-US" dirty="0">
                <a:latin typeface="Microsoft YaHei" panose="020B0503020204020204" pitchFamily="34" charset="-122"/>
                <a:ea typeface="Microsoft YaHei" panose="020B0503020204020204" pitchFamily="34" charset="-122"/>
              </a:rPr>
              <a:t>提高卖场环境舒适度</a:t>
            </a:r>
            <a:endParaRPr lang="ko-KR" altLang="en-US" dirty="0">
              <a:latin typeface="Microsoft YaHei" panose="020B0503020204020204" pitchFamily="34" charset="-122"/>
            </a:endParaRPr>
          </a:p>
        </p:txBody>
      </p:sp>
      <p:cxnSp>
        <p:nvCxnSpPr>
          <p:cNvPr id="69" name="Straight Connector 68">
            <a:extLst>
              <a:ext uri="{FF2B5EF4-FFF2-40B4-BE49-F238E27FC236}">
                <a16:creationId xmlns:a16="http://schemas.microsoft.com/office/drawing/2014/main" id="{0E55750E-20CD-456B-AE97-6720CD05F98E}"/>
              </a:ext>
            </a:extLst>
          </p:cNvPr>
          <p:cNvCxnSpPr/>
          <p:nvPr/>
        </p:nvCxnSpPr>
        <p:spPr>
          <a:xfrm>
            <a:off x="5403693" y="2088726"/>
            <a:ext cx="3960659"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2F20670-1B2C-4366-B073-0C2757CF94CC}"/>
              </a:ext>
            </a:extLst>
          </p:cNvPr>
          <p:cNvCxnSpPr/>
          <p:nvPr/>
        </p:nvCxnSpPr>
        <p:spPr>
          <a:xfrm>
            <a:off x="5501383" y="5262822"/>
            <a:ext cx="3960659" cy="0"/>
          </a:xfrm>
          <a:prstGeom prst="line">
            <a:avLst/>
          </a:prstGeom>
          <a:ln>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29" name="Picture 2" descr="File:Sam's Club Logo 2020.svg - Wikimedia Commons">
            <a:extLst>
              <a:ext uri="{FF2B5EF4-FFF2-40B4-BE49-F238E27FC236}">
                <a16:creationId xmlns:a16="http://schemas.microsoft.com/office/drawing/2014/main" id="{694F2788-AB03-4555-A102-A21810832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797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9">
            <a:extLst>
              <a:ext uri="{FF2B5EF4-FFF2-40B4-BE49-F238E27FC236}">
                <a16:creationId xmlns:a16="http://schemas.microsoft.com/office/drawing/2014/main" id="{37AF5461-833B-4D32-90B0-82713AC7201A}"/>
              </a:ext>
            </a:extLst>
          </p:cNvPr>
          <p:cNvSpPr txBox="1"/>
          <p:nvPr/>
        </p:nvSpPr>
        <p:spPr>
          <a:xfrm>
            <a:off x="767255" y="447108"/>
            <a:ext cx="3592429"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en-US" altLang="zh-CN" sz="3200" b="1" dirty="0">
                <a:solidFill>
                  <a:prstClr val="black">
                    <a:lumMod val="75000"/>
                    <a:lumOff val="25000"/>
                  </a:prstClr>
                </a:solidFill>
                <a:latin typeface="Microsoft YaHei" panose="020B0503020204020204" pitchFamily="34" charset="-122"/>
                <a:ea typeface="Microsoft YaHei" panose="020B0503020204020204" pitchFamily="34" charset="-122"/>
              </a:rPr>
              <a:t>2. </a:t>
            </a:r>
            <a:r>
              <a:rPr lang="zh-CN" altLang="en-US" sz="3200" b="1" dirty="0">
                <a:solidFill>
                  <a:prstClr val="black">
                    <a:lumMod val="75000"/>
                    <a:lumOff val="25000"/>
                  </a:prstClr>
                </a:solidFill>
                <a:latin typeface="Microsoft YaHei" panose="020B0503020204020204" pitchFamily="34" charset="-122"/>
                <a:ea typeface="Microsoft YaHei" panose="020B0503020204020204" pitchFamily="34" charset="-122"/>
              </a:rPr>
              <a:t>商品采购</a:t>
            </a:r>
            <a:r>
              <a:rPr kumimoji="0" lang="zh-CN" alt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rPr>
              <a:t>成本</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grpSp>
        <p:nvGrpSpPr>
          <p:cNvPr id="12" name="Group 11">
            <a:extLst>
              <a:ext uri="{FF2B5EF4-FFF2-40B4-BE49-F238E27FC236}">
                <a16:creationId xmlns:a16="http://schemas.microsoft.com/office/drawing/2014/main" id="{B24B505C-088E-477B-89A7-84AB039CF892}"/>
              </a:ext>
            </a:extLst>
          </p:cNvPr>
          <p:cNvGrpSpPr/>
          <p:nvPr/>
        </p:nvGrpSpPr>
        <p:grpSpPr>
          <a:xfrm>
            <a:off x="8900160" y="409165"/>
            <a:ext cx="3291840" cy="561163"/>
            <a:chOff x="8900160" y="409165"/>
            <a:chExt cx="3291840" cy="561163"/>
          </a:xfrm>
        </p:grpSpPr>
        <p:pic>
          <p:nvPicPr>
            <p:cNvPr id="13" name="图片 18">
              <a:extLst>
                <a:ext uri="{FF2B5EF4-FFF2-40B4-BE49-F238E27FC236}">
                  <a16:creationId xmlns:a16="http://schemas.microsoft.com/office/drawing/2014/main" id="{30D6C163-60B2-439B-962A-BB0A007F3AED}"/>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14" name="矩形 14">
              <a:extLst>
                <a:ext uri="{FF2B5EF4-FFF2-40B4-BE49-F238E27FC236}">
                  <a16:creationId xmlns:a16="http://schemas.microsoft.com/office/drawing/2014/main" id="{43A491BC-6223-4798-8BEB-F866F1C1A79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15" name="图片 40" descr="标志与中英文校名组合规范_左右（反白，在深色背景下使用）.png">
              <a:extLst>
                <a:ext uri="{FF2B5EF4-FFF2-40B4-BE49-F238E27FC236}">
                  <a16:creationId xmlns:a16="http://schemas.microsoft.com/office/drawing/2014/main" id="{DCBE2461-4E6A-4C20-BA17-0173FD1BDB08}"/>
                </a:ext>
              </a:extLst>
            </p:cNvPr>
            <p:cNvPicPr>
              <a:picLocks noChangeAspect="1"/>
            </p:cNvPicPr>
            <p:nvPr/>
          </p:nvPicPr>
          <p:blipFill>
            <a:blip r:embed="rId4" cstate="print"/>
            <a:stretch>
              <a:fillRect/>
            </a:stretch>
          </p:blipFill>
          <p:spPr>
            <a:xfrm>
              <a:off x="10050602" y="449947"/>
              <a:ext cx="1625232" cy="457812"/>
            </a:xfrm>
            <a:prstGeom prst="rect">
              <a:avLst/>
            </a:prstGeom>
          </p:spPr>
        </p:pic>
      </p:grpSp>
      <p:sp>
        <p:nvSpPr>
          <p:cNvPr id="2" name="Rectangle 1">
            <a:extLst>
              <a:ext uri="{FF2B5EF4-FFF2-40B4-BE49-F238E27FC236}">
                <a16:creationId xmlns:a16="http://schemas.microsoft.com/office/drawing/2014/main" id="{62FB7E08-04F3-42B9-B8A3-CF8723C52C62}"/>
              </a:ext>
            </a:extLst>
          </p:cNvPr>
          <p:cNvSpPr/>
          <p:nvPr/>
        </p:nvSpPr>
        <p:spPr>
          <a:xfrm>
            <a:off x="1146248" y="1983321"/>
            <a:ext cx="4118435" cy="523220"/>
          </a:xfrm>
          <a:prstGeom prst="rect">
            <a:avLst/>
          </a:prstGeom>
        </p:spPr>
        <p:txBody>
          <a:bodyPr wrap="none">
            <a:spAutoFit/>
          </a:bodyPr>
          <a:lstStyle/>
          <a:p>
            <a:r>
              <a:rPr lang="zh-CN" altLang="ko-KR" sz="2800" dirty="0">
                <a:latin typeface="Microsoft YaHei" panose="020B0503020204020204" pitchFamily="34" charset="-122"/>
                <a:ea typeface="Microsoft YaHei" panose="020B0503020204020204" pitchFamily="34" charset="-122"/>
              </a:rPr>
              <a:t>优选精简</a:t>
            </a:r>
            <a:r>
              <a:rPr lang="en-US" altLang="ko-KR" sz="2800" dirty="0">
                <a:latin typeface="Cambria" panose="02040503050406030204" pitchFamily="18" charset="0"/>
                <a:ea typeface="Cambria" panose="02040503050406030204" pitchFamily="18" charset="0"/>
              </a:rPr>
              <a:t>SKU</a:t>
            </a:r>
            <a:r>
              <a:rPr lang="zh-CN" altLang="ko-KR" sz="2800" dirty="0">
                <a:latin typeface="Microsoft YaHei" panose="020B0503020204020204" pitchFamily="34" charset="-122"/>
                <a:ea typeface="Microsoft YaHei" panose="020B0503020204020204" pitchFamily="34" charset="-122"/>
              </a:rPr>
              <a:t>，单品战略</a:t>
            </a:r>
            <a:endParaRPr lang="ko-KR" altLang="en-US" sz="2800" dirty="0">
              <a:latin typeface="Microsoft YaHei" panose="020B0503020204020204" pitchFamily="34" charset="-122"/>
            </a:endParaRPr>
          </a:p>
        </p:txBody>
      </p:sp>
      <p:sp>
        <p:nvSpPr>
          <p:cNvPr id="3" name="Rectangle 2">
            <a:extLst>
              <a:ext uri="{FF2B5EF4-FFF2-40B4-BE49-F238E27FC236}">
                <a16:creationId xmlns:a16="http://schemas.microsoft.com/office/drawing/2014/main" id="{7EC609EF-FF64-42DD-AC2B-7A0E138B71FD}"/>
              </a:ext>
            </a:extLst>
          </p:cNvPr>
          <p:cNvSpPr/>
          <p:nvPr/>
        </p:nvSpPr>
        <p:spPr>
          <a:xfrm>
            <a:off x="251973" y="3757434"/>
            <a:ext cx="4975415" cy="523220"/>
          </a:xfrm>
          <a:prstGeom prst="rect">
            <a:avLst/>
          </a:prstGeom>
        </p:spPr>
        <p:txBody>
          <a:bodyPr wrap="square">
            <a:spAutoFit/>
          </a:bodyPr>
          <a:lstStyle/>
          <a:p>
            <a:pPr algn="r"/>
            <a:r>
              <a:rPr lang="zh-CN" altLang="en-US" sz="2800" dirty="0">
                <a:latin typeface="Microsoft YaHei" panose="020B0503020204020204" pitchFamily="34" charset="-122"/>
                <a:ea typeface="Microsoft YaHei" panose="020B0503020204020204" pitchFamily="34" charset="-122"/>
              </a:rPr>
              <a:t>自</a:t>
            </a:r>
            <a:r>
              <a:rPr lang="zh-CN" altLang="ko-KR" sz="2800" dirty="0">
                <a:latin typeface="Microsoft YaHei" panose="020B0503020204020204" pitchFamily="34" charset="-122"/>
                <a:ea typeface="Microsoft YaHei" panose="020B0503020204020204" pitchFamily="34" charset="-122"/>
              </a:rPr>
              <a:t>有品牌</a:t>
            </a:r>
            <a:r>
              <a:rPr lang="en-US" altLang="ko-KR" sz="2800" dirty="0">
                <a:latin typeface="Cambria" panose="02040503050406030204" pitchFamily="18" charset="0"/>
                <a:ea typeface="Cambria" panose="02040503050406030204" pitchFamily="18" charset="0"/>
              </a:rPr>
              <a:t>Member’s Mark </a:t>
            </a:r>
            <a:r>
              <a:rPr lang="zh-CN" altLang="ko-KR" sz="2800" dirty="0">
                <a:latin typeface="Microsoft YaHei" panose="020B0503020204020204" pitchFamily="34" charset="-122"/>
                <a:ea typeface="Microsoft YaHei" panose="020B0503020204020204" pitchFamily="34" charset="-122"/>
              </a:rPr>
              <a:t>商品</a:t>
            </a:r>
            <a:endParaRPr lang="ko-KR" altLang="en-US" sz="2800" dirty="0">
              <a:latin typeface="Microsoft YaHei" panose="020B0503020204020204" pitchFamily="34" charset="-122"/>
            </a:endParaRPr>
          </a:p>
        </p:txBody>
      </p:sp>
      <p:pic>
        <p:nvPicPr>
          <p:cNvPr id="5" name="Graphic 4" descr="Circles with arrows">
            <a:extLst>
              <a:ext uri="{FF2B5EF4-FFF2-40B4-BE49-F238E27FC236}">
                <a16:creationId xmlns:a16="http://schemas.microsoft.com/office/drawing/2014/main" id="{F456F016-812A-41FB-BE00-B6C5A676CC2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906255">
            <a:off x="7700823" y="1864650"/>
            <a:ext cx="3689866" cy="3689866"/>
          </a:xfrm>
          <a:prstGeom prst="rect">
            <a:avLst/>
          </a:prstGeom>
          <a:effectLst>
            <a:outerShdw blurRad="50800" dist="38100" dir="2700000" algn="tl" rotWithShape="0">
              <a:prstClr val="black">
                <a:alpha val="40000"/>
              </a:prstClr>
            </a:outerShdw>
          </a:effectLst>
        </p:spPr>
      </p:pic>
      <p:sp>
        <p:nvSpPr>
          <p:cNvPr id="7" name="Rectangle 6">
            <a:extLst>
              <a:ext uri="{FF2B5EF4-FFF2-40B4-BE49-F238E27FC236}">
                <a16:creationId xmlns:a16="http://schemas.microsoft.com/office/drawing/2014/main" id="{48B8E7FF-8622-42F4-9CF6-147E272610AC}"/>
              </a:ext>
            </a:extLst>
          </p:cNvPr>
          <p:cNvSpPr/>
          <p:nvPr/>
        </p:nvSpPr>
        <p:spPr>
          <a:xfrm>
            <a:off x="9488482" y="1873670"/>
            <a:ext cx="2749471" cy="400110"/>
          </a:xfrm>
          <a:prstGeom prst="rect">
            <a:avLst/>
          </a:prstGeom>
        </p:spPr>
        <p:txBody>
          <a:bodyPr wrap="none">
            <a:spAutoFit/>
          </a:bodyPr>
          <a:lstStyle/>
          <a:p>
            <a:r>
              <a:rPr lang="zh-CN" altLang="ko-KR" sz="2000" dirty="0">
                <a:latin typeface="Microsoft YaHei" panose="020B0503020204020204" pitchFamily="34" charset="-122"/>
                <a:ea typeface="Microsoft YaHei" panose="020B0503020204020204" pitchFamily="34" charset="-122"/>
              </a:rPr>
              <a:t>获得议价能力和话语权</a:t>
            </a:r>
            <a:endParaRPr lang="ko-KR" altLang="en-US" sz="2000" dirty="0">
              <a:latin typeface="Microsoft YaHei" panose="020B0503020204020204" pitchFamily="34" charset="-122"/>
            </a:endParaRPr>
          </a:p>
        </p:txBody>
      </p:sp>
      <p:sp>
        <p:nvSpPr>
          <p:cNvPr id="8" name="Rectangle 7">
            <a:extLst>
              <a:ext uri="{FF2B5EF4-FFF2-40B4-BE49-F238E27FC236}">
                <a16:creationId xmlns:a16="http://schemas.microsoft.com/office/drawing/2014/main" id="{975B466D-7FBE-400C-8E17-48D9B8A3BE00}"/>
              </a:ext>
            </a:extLst>
          </p:cNvPr>
          <p:cNvSpPr/>
          <p:nvPr/>
        </p:nvSpPr>
        <p:spPr>
          <a:xfrm>
            <a:off x="9697406" y="5109171"/>
            <a:ext cx="2236510" cy="400110"/>
          </a:xfrm>
          <a:prstGeom prst="rect">
            <a:avLst/>
          </a:prstGeom>
        </p:spPr>
        <p:txBody>
          <a:bodyPr wrap="none">
            <a:spAutoFit/>
          </a:bodyPr>
          <a:lstStyle/>
          <a:p>
            <a:r>
              <a:rPr lang="zh-CN" altLang="ko-KR" sz="2000" dirty="0">
                <a:latin typeface="Microsoft YaHei" panose="020B0503020204020204" pitchFamily="34" charset="-122"/>
                <a:ea typeface="Microsoft YaHei" panose="020B0503020204020204" pitchFamily="34" charset="-122"/>
              </a:rPr>
              <a:t>拿到优质低价商品</a:t>
            </a:r>
            <a:endParaRPr lang="ko-KR" altLang="en-US" sz="2000" dirty="0">
              <a:latin typeface="Microsoft YaHei" panose="020B0503020204020204" pitchFamily="34" charset="-122"/>
            </a:endParaRPr>
          </a:p>
        </p:txBody>
      </p:sp>
      <p:sp>
        <p:nvSpPr>
          <p:cNvPr id="25" name="Oval 24">
            <a:extLst>
              <a:ext uri="{FF2B5EF4-FFF2-40B4-BE49-F238E27FC236}">
                <a16:creationId xmlns:a16="http://schemas.microsoft.com/office/drawing/2014/main" id="{3094A972-0A59-4605-888A-62A5BFF337C6}"/>
              </a:ext>
            </a:extLst>
          </p:cNvPr>
          <p:cNvSpPr/>
          <p:nvPr/>
        </p:nvSpPr>
        <p:spPr>
          <a:xfrm>
            <a:off x="8301266" y="3663611"/>
            <a:ext cx="338332" cy="3554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32" name="Oval 31">
            <a:extLst>
              <a:ext uri="{FF2B5EF4-FFF2-40B4-BE49-F238E27FC236}">
                <a16:creationId xmlns:a16="http://schemas.microsoft.com/office/drawing/2014/main" id="{052D4CF6-531E-4082-B891-DD508F25E3FC}"/>
              </a:ext>
            </a:extLst>
          </p:cNvPr>
          <p:cNvSpPr/>
          <p:nvPr/>
        </p:nvSpPr>
        <p:spPr>
          <a:xfrm>
            <a:off x="5202170" y="2390422"/>
            <a:ext cx="338332" cy="3554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33" name="Oval 32">
            <a:extLst>
              <a:ext uri="{FF2B5EF4-FFF2-40B4-BE49-F238E27FC236}">
                <a16:creationId xmlns:a16="http://schemas.microsoft.com/office/drawing/2014/main" id="{73510DFE-92A3-4FC4-9504-A36660491A09}"/>
              </a:ext>
            </a:extLst>
          </p:cNvPr>
          <p:cNvSpPr/>
          <p:nvPr/>
        </p:nvSpPr>
        <p:spPr>
          <a:xfrm>
            <a:off x="5202170" y="4218056"/>
            <a:ext cx="338332" cy="3554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latin typeface="微软雅黑" panose="020B0503020204020204" pitchFamily="34" charset="-122"/>
            </a:endParaRPr>
          </a:p>
        </p:txBody>
      </p:sp>
      <p:sp>
        <p:nvSpPr>
          <p:cNvPr id="26" name="Rectangle 25">
            <a:extLst>
              <a:ext uri="{FF2B5EF4-FFF2-40B4-BE49-F238E27FC236}">
                <a16:creationId xmlns:a16="http://schemas.microsoft.com/office/drawing/2014/main" id="{3F54545E-DFF1-417F-BF18-C7355903CA35}"/>
              </a:ext>
            </a:extLst>
          </p:cNvPr>
          <p:cNvSpPr/>
          <p:nvPr/>
        </p:nvSpPr>
        <p:spPr>
          <a:xfrm>
            <a:off x="-975216" y="2568139"/>
            <a:ext cx="6096000" cy="646331"/>
          </a:xfrm>
          <a:prstGeom prst="rect">
            <a:avLst/>
          </a:prstGeom>
        </p:spPr>
        <p:txBody>
          <a:bodyPr>
            <a:spAutoFit/>
          </a:bodyPr>
          <a:lstStyle/>
          <a:p>
            <a:pPr algn="r"/>
            <a:r>
              <a:rPr lang="zh-CN" altLang="ko-KR" dirty="0">
                <a:latin typeface="Microsoft YaHei" panose="020B0503020204020204" pitchFamily="34" charset="-122"/>
                <a:ea typeface="Microsoft YaHei" panose="020B0503020204020204" pitchFamily="34" charset="-122"/>
              </a:rPr>
              <a:t>分析会员需求与喜好，挑选商品种类</a:t>
            </a:r>
            <a:endParaRPr lang="en-US" altLang="zh-CN" dirty="0">
              <a:latin typeface="Microsoft YaHei" panose="020B0503020204020204" pitchFamily="34" charset="-122"/>
              <a:ea typeface="Microsoft YaHei" panose="020B0503020204020204" pitchFamily="34" charset="-122"/>
            </a:endParaRPr>
          </a:p>
          <a:p>
            <a:pPr algn="r"/>
            <a:r>
              <a:rPr lang="zh-CN" altLang="ko-KR" dirty="0">
                <a:latin typeface="Microsoft YaHei" panose="020B0503020204020204" pitchFamily="34" charset="-122"/>
                <a:ea typeface="Microsoft YaHei" panose="020B0503020204020204" pitchFamily="34" charset="-122"/>
              </a:rPr>
              <a:t>利用全球采购体系和供应链来精选商品 </a:t>
            </a:r>
            <a:endParaRPr lang="ko-KR" altLang="en-US" dirty="0">
              <a:latin typeface="Microsoft YaHei" panose="020B0503020204020204" pitchFamily="34" charset="-122"/>
            </a:endParaRPr>
          </a:p>
        </p:txBody>
      </p:sp>
      <p:sp>
        <p:nvSpPr>
          <p:cNvPr id="27" name="Rectangle 26">
            <a:extLst>
              <a:ext uri="{FF2B5EF4-FFF2-40B4-BE49-F238E27FC236}">
                <a16:creationId xmlns:a16="http://schemas.microsoft.com/office/drawing/2014/main" id="{1B22CDF1-6A75-473C-978E-354A688FA052}"/>
              </a:ext>
            </a:extLst>
          </p:cNvPr>
          <p:cNvSpPr/>
          <p:nvPr/>
        </p:nvSpPr>
        <p:spPr>
          <a:xfrm>
            <a:off x="25218" y="4341207"/>
            <a:ext cx="5202170" cy="646331"/>
          </a:xfrm>
          <a:prstGeom prst="rect">
            <a:avLst/>
          </a:prstGeom>
        </p:spPr>
        <p:txBody>
          <a:bodyPr wrap="square">
            <a:spAutoFit/>
          </a:bodyPr>
          <a:lstStyle/>
          <a:p>
            <a:pPr algn="r"/>
            <a:r>
              <a:rPr lang="zh-CN" altLang="ko-KR" dirty="0">
                <a:latin typeface="Microsoft YaHei" panose="020B0503020204020204" pitchFamily="34" charset="-122"/>
                <a:ea typeface="Microsoft YaHei" panose="020B0503020204020204" pitchFamily="34" charset="-122"/>
              </a:rPr>
              <a:t>独家商品占</a:t>
            </a:r>
            <a:r>
              <a:rPr lang="en-US" altLang="ko-KR" dirty="0">
                <a:latin typeface="Microsoft YaHei" panose="020B0503020204020204" pitchFamily="34" charset="-122"/>
                <a:ea typeface="Microsoft YaHei" panose="020B0503020204020204" pitchFamily="34" charset="-122"/>
              </a:rPr>
              <a:t>20%~30%</a:t>
            </a:r>
          </a:p>
          <a:p>
            <a:pPr algn="r"/>
            <a:r>
              <a:rPr lang="zh-CN" altLang="ko-KR" dirty="0">
                <a:latin typeface="Microsoft YaHei" panose="020B0503020204020204" pitchFamily="34" charset="-122"/>
                <a:ea typeface="Microsoft YaHei" panose="020B0503020204020204" pitchFamily="34" charset="-122"/>
              </a:rPr>
              <a:t>未来希望自有品牌商品达</a:t>
            </a:r>
            <a:r>
              <a:rPr lang="en-US" altLang="ko-KR" dirty="0">
                <a:latin typeface="Microsoft YaHei" panose="020B0503020204020204" pitchFamily="34" charset="-122"/>
                <a:ea typeface="Microsoft YaHei" panose="020B0503020204020204" pitchFamily="34" charset="-122"/>
              </a:rPr>
              <a:t>700~800</a:t>
            </a:r>
            <a:r>
              <a:rPr lang="zh-CN" altLang="ko-KR" dirty="0">
                <a:latin typeface="Microsoft YaHei" panose="020B0503020204020204" pitchFamily="34" charset="-122"/>
                <a:ea typeface="Microsoft YaHei" panose="020B0503020204020204" pitchFamily="34" charset="-122"/>
              </a:rPr>
              <a:t>种</a:t>
            </a:r>
            <a:endParaRPr lang="ko-KR" altLang="en-US" dirty="0">
              <a:latin typeface="Microsoft YaHei" panose="020B0503020204020204" pitchFamily="34" charset="-122"/>
            </a:endParaRPr>
          </a:p>
        </p:txBody>
      </p:sp>
      <p:cxnSp>
        <p:nvCxnSpPr>
          <p:cNvPr id="29" name="Straight Connector 28">
            <a:extLst>
              <a:ext uri="{FF2B5EF4-FFF2-40B4-BE49-F238E27FC236}">
                <a16:creationId xmlns:a16="http://schemas.microsoft.com/office/drawing/2014/main" id="{41FB9371-342E-48A7-983B-73E5E2CEB4AC}"/>
              </a:ext>
            </a:extLst>
          </p:cNvPr>
          <p:cNvCxnSpPr>
            <a:stCxn id="32" idx="6"/>
            <a:endCxn id="25" idx="2"/>
          </p:cNvCxnSpPr>
          <p:nvPr/>
        </p:nvCxnSpPr>
        <p:spPr>
          <a:xfrm>
            <a:off x="5540502" y="2568139"/>
            <a:ext cx="2760764" cy="1273189"/>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AE8FD8A-658D-4535-806C-B7060D14C1D5}"/>
              </a:ext>
            </a:extLst>
          </p:cNvPr>
          <p:cNvCxnSpPr>
            <a:cxnSpLocks/>
            <a:stCxn id="33" idx="6"/>
            <a:endCxn id="25" idx="2"/>
          </p:cNvCxnSpPr>
          <p:nvPr/>
        </p:nvCxnSpPr>
        <p:spPr>
          <a:xfrm flipV="1">
            <a:off x="5540502" y="3841328"/>
            <a:ext cx="2760764" cy="554445"/>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2B77619-49A6-49C2-A811-5665F7979446}"/>
              </a:ext>
            </a:extLst>
          </p:cNvPr>
          <p:cNvSpPr/>
          <p:nvPr/>
        </p:nvSpPr>
        <p:spPr>
          <a:xfrm>
            <a:off x="6890831" y="4264262"/>
            <a:ext cx="1723549" cy="400110"/>
          </a:xfrm>
          <a:prstGeom prst="rect">
            <a:avLst/>
          </a:prstGeom>
        </p:spPr>
        <p:txBody>
          <a:bodyPr wrap="none">
            <a:spAutoFit/>
          </a:bodyPr>
          <a:lstStyle/>
          <a:p>
            <a:r>
              <a:rPr lang="zh-CN" altLang="ko-KR" sz="2000" dirty="0">
                <a:latin typeface="Microsoft YaHei" panose="020B0503020204020204" pitchFamily="34" charset="-122"/>
                <a:ea typeface="Microsoft YaHei" panose="020B0503020204020204" pitchFamily="34" charset="-122"/>
              </a:rPr>
              <a:t>单品采购量大</a:t>
            </a:r>
            <a:endParaRPr lang="ko-KR" altLang="en-US" sz="2000" dirty="0">
              <a:latin typeface="Microsoft YaHei" panose="020B0503020204020204" pitchFamily="34" charset="-122"/>
            </a:endParaRPr>
          </a:p>
        </p:txBody>
      </p:sp>
      <p:sp>
        <p:nvSpPr>
          <p:cNvPr id="40" name="Rectangle 39">
            <a:extLst>
              <a:ext uri="{FF2B5EF4-FFF2-40B4-BE49-F238E27FC236}">
                <a16:creationId xmlns:a16="http://schemas.microsoft.com/office/drawing/2014/main" id="{FC3FD641-D5B3-4184-B622-E61B738E0A71}"/>
              </a:ext>
            </a:extLst>
          </p:cNvPr>
          <p:cNvSpPr/>
          <p:nvPr/>
        </p:nvSpPr>
        <p:spPr>
          <a:xfrm>
            <a:off x="8848415" y="3572768"/>
            <a:ext cx="1569660" cy="369332"/>
          </a:xfrm>
          <a:prstGeom prst="rect">
            <a:avLst/>
          </a:prstGeom>
        </p:spPr>
        <p:txBody>
          <a:bodyPr wrap="none">
            <a:spAutoFit/>
          </a:bodyPr>
          <a:lstStyle/>
          <a:p>
            <a:r>
              <a:rPr lang="zh-CN" altLang="ko-KR" b="1" dirty="0">
                <a:latin typeface="Microsoft YaHei" panose="020B0503020204020204" pitchFamily="34" charset="-122"/>
                <a:ea typeface="Microsoft YaHei" panose="020B0503020204020204" pitchFamily="34" charset="-122"/>
              </a:rPr>
              <a:t>形成良性循环</a:t>
            </a:r>
            <a:endParaRPr lang="ko-KR" altLang="en-US" b="1" dirty="0">
              <a:latin typeface="Microsoft YaHei" panose="020B0503020204020204" pitchFamily="34" charset="-122"/>
            </a:endParaRPr>
          </a:p>
        </p:txBody>
      </p:sp>
      <p:cxnSp>
        <p:nvCxnSpPr>
          <p:cNvPr id="46" name="直接连接符 51">
            <a:extLst>
              <a:ext uri="{FF2B5EF4-FFF2-40B4-BE49-F238E27FC236}">
                <a16:creationId xmlns:a16="http://schemas.microsoft.com/office/drawing/2014/main" id="{21DD2ABD-94D1-44E8-9654-54D87706059A}"/>
              </a:ext>
            </a:extLst>
          </p:cNvPr>
          <p:cNvCxnSpPr>
            <a:cxnSpLocks/>
          </p:cNvCxnSpPr>
          <p:nvPr/>
        </p:nvCxnSpPr>
        <p:spPr>
          <a:xfrm>
            <a:off x="1146248" y="2506541"/>
            <a:ext cx="3952921" cy="0"/>
          </a:xfrm>
          <a:prstGeom prst="line">
            <a:avLst/>
          </a:prstGeom>
          <a:ln>
            <a:solidFill>
              <a:schemeClr val="bg1">
                <a:lumMod val="50000"/>
              </a:schemeClr>
            </a:solidFill>
            <a:prstDash val="dashDot"/>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7" name="直接连接符 51">
            <a:extLst>
              <a:ext uri="{FF2B5EF4-FFF2-40B4-BE49-F238E27FC236}">
                <a16:creationId xmlns:a16="http://schemas.microsoft.com/office/drawing/2014/main" id="{FA328B5E-1F1E-45C2-A7D1-49528CC6F7BE}"/>
              </a:ext>
            </a:extLst>
          </p:cNvPr>
          <p:cNvCxnSpPr>
            <a:cxnSpLocks/>
          </p:cNvCxnSpPr>
          <p:nvPr/>
        </p:nvCxnSpPr>
        <p:spPr>
          <a:xfrm>
            <a:off x="533826" y="4306564"/>
            <a:ext cx="4565342" cy="0"/>
          </a:xfrm>
          <a:prstGeom prst="line">
            <a:avLst/>
          </a:prstGeom>
          <a:ln>
            <a:solidFill>
              <a:schemeClr val="bg1">
                <a:lumMod val="50000"/>
              </a:schemeClr>
            </a:solidFill>
            <a:prstDash val="dashDot"/>
            <a:headEnd type="oval" w="med" len="med"/>
            <a:tailEnd type="oval" w="med" len="med"/>
          </a:ln>
        </p:spPr>
        <p:style>
          <a:lnRef idx="1">
            <a:schemeClr val="accent1"/>
          </a:lnRef>
          <a:fillRef idx="0">
            <a:schemeClr val="accent1"/>
          </a:fillRef>
          <a:effectRef idx="0">
            <a:schemeClr val="accent1"/>
          </a:effectRef>
          <a:fontRef idx="minor">
            <a:schemeClr val="tx1"/>
          </a:fontRef>
        </p:style>
      </p:cxnSp>
      <p:pic>
        <p:nvPicPr>
          <p:cNvPr id="34" name="Picture 2" descr="File:Sam's Club Logo 2020.svg - Wikimedia Commons">
            <a:extLst>
              <a:ext uri="{FF2B5EF4-FFF2-40B4-BE49-F238E27FC236}">
                <a16:creationId xmlns:a16="http://schemas.microsoft.com/office/drawing/2014/main" id="{F6DE15BE-05EB-45F8-A1B6-A046C1AE4A7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001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D93D039-258F-4826-AA59-E2BAEB177BB2}"/>
              </a:ext>
            </a:extLst>
          </p:cNvPr>
          <p:cNvGrpSpPr/>
          <p:nvPr/>
        </p:nvGrpSpPr>
        <p:grpSpPr>
          <a:xfrm>
            <a:off x="8900160" y="409165"/>
            <a:ext cx="3291840" cy="561163"/>
            <a:chOff x="8900160" y="409165"/>
            <a:chExt cx="3291840" cy="561163"/>
          </a:xfrm>
        </p:grpSpPr>
        <p:pic>
          <p:nvPicPr>
            <p:cNvPr id="6" name="图片 18">
              <a:extLst>
                <a:ext uri="{FF2B5EF4-FFF2-40B4-BE49-F238E27FC236}">
                  <a16:creationId xmlns:a16="http://schemas.microsoft.com/office/drawing/2014/main" id="{D6515C08-DBD1-4699-88EA-38BA015A666C}"/>
                </a:ext>
              </a:extLst>
            </p:cNvPr>
            <p:cNvPicPr>
              <a:picLocks noChangeAspect="1"/>
            </p:cNvPicPr>
            <p:nvPr/>
          </p:nvPicPr>
          <p:blipFill rotWithShape="1">
            <a:blip r:embed="rId3">
              <a:extLst>
                <a:ext uri="{28A0092B-C50C-407E-A947-70E740481C1C}">
                  <a14:useLocalDpi xmlns:a14="http://schemas.microsoft.com/office/drawing/2010/main" val="0"/>
                </a:ext>
              </a:extLst>
            </a:blip>
            <a:srcRect l="9734" t="87707" r="42504"/>
            <a:stretch/>
          </p:blipFill>
          <p:spPr>
            <a:xfrm>
              <a:off x="8900160" y="409165"/>
              <a:ext cx="3291839" cy="561163"/>
            </a:xfrm>
            <a:custGeom>
              <a:avLst/>
              <a:gdLst>
                <a:gd name="connsiteX0" fmla="*/ 0 w 3291839"/>
                <a:gd name="connsiteY0" fmla="*/ 0 h 561163"/>
                <a:gd name="connsiteX1" fmla="*/ 3291839 w 3291839"/>
                <a:gd name="connsiteY1" fmla="*/ 0 h 561163"/>
                <a:gd name="connsiteX2" fmla="*/ 3291839 w 3291839"/>
                <a:gd name="connsiteY2" fmla="*/ 561163 h 561163"/>
                <a:gd name="connsiteX3" fmla="*/ 0 w 3291839"/>
                <a:gd name="connsiteY3" fmla="*/ 561163 h 561163"/>
                <a:gd name="connsiteX4" fmla="*/ 0 w 3291839"/>
                <a:gd name="connsiteY4" fmla="*/ 0 h 561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1839" h="561163">
                  <a:moveTo>
                    <a:pt x="0" y="0"/>
                  </a:moveTo>
                  <a:lnTo>
                    <a:pt x="3291839" y="0"/>
                  </a:lnTo>
                  <a:lnTo>
                    <a:pt x="3291839" y="561163"/>
                  </a:lnTo>
                  <a:lnTo>
                    <a:pt x="0" y="561163"/>
                  </a:lnTo>
                  <a:lnTo>
                    <a:pt x="0" y="0"/>
                  </a:lnTo>
                  <a:close/>
                </a:path>
              </a:pathLst>
            </a:custGeom>
          </p:spPr>
        </p:pic>
        <p:sp>
          <p:nvSpPr>
            <p:cNvPr id="8" name="矩形 14">
              <a:extLst>
                <a:ext uri="{FF2B5EF4-FFF2-40B4-BE49-F238E27FC236}">
                  <a16:creationId xmlns:a16="http://schemas.microsoft.com/office/drawing/2014/main" id="{5B3F3392-EE3F-463B-ABB2-987F2BFDD500}"/>
                </a:ext>
              </a:extLst>
            </p:cNvPr>
            <p:cNvSpPr/>
            <p:nvPr/>
          </p:nvSpPr>
          <p:spPr>
            <a:xfrm>
              <a:off x="8900161" y="434602"/>
              <a:ext cx="3291839" cy="535726"/>
            </a:xfrm>
            <a:prstGeom prst="rect">
              <a:avLst/>
            </a:prstGeom>
            <a:solidFill>
              <a:srgbClr val="007AB9">
                <a:alpha val="4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BAE3FF"/>
                </a:solidFill>
                <a:latin typeface="微软雅黑" panose="020B0503020204020204" pitchFamily="34" charset="-122"/>
                <a:ea typeface="微软雅黑" panose="020B0503020204020204" pitchFamily="34" charset="-122"/>
              </a:endParaRPr>
            </a:p>
          </p:txBody>
        </p:sp>
        <p:pic>
          <p:nvPicPr>
            <p:cNvPr id="41" name="图片 40" descr="标志与中英文校名组合规范_左右（反白，在深色背景下使用）.png">
              <a:extLst>
                <a:ext uri="{FF2B5EF4-FFF2-40B4-BE49-F238E27FC236}">
                  <a16:creationId xmlns:a16="http://schemas.microsoft.com/office/drawing/2014/main" id="{32B5E477-31C4-284B-B359-3C7B070BE5A2}"/>
                </a:ext>
              </a:extLst>
            </p:cNvPr>
            <p:cNvPicPr>
              <a:picLocks noChangeAspect="1"/>
            </p:cNvPicPr>
            <p:nvPr/>
          </p:nvPicPr>
          <p:blipFill>
            <a:blip r:embed="rId4" cstate="print"/>
            <a:stretch>
              <a:fillRect/>
            </a:stretch>
          </p:blipFill>
          <p:spPr>
            <a:xfrm>
              <a:off x="10050602" y="449947"/>
              <a:ext cx="1625232" cy="457812"/>
            </a:xfrm>
            <a:prstGeom prst="rect">
              <a:avLst/>
            </a:prstGeom>
          </p:spPr>
        </p:pic>
      </p:grpSp>
      <p:sp>
        <p:nvSpPr>
          <p:cNvPr id="22" name="TextBox 19">
            <a:extLst>
              <a:ext uri="{FF2B5EF4-FFF2-40B4-BE49-F238E27FC236}">
                <a16:creationId xmlns:a16="http://schemas.microsoft.com/office/drawing/2014/main" id="{D5A096CF-C784-4F44-9E5A-E25C52F3E619}"/>
              </a:ext>
            </a:extLst>
          </p:cNvPr>
          <p:cNvSpPr txBox="1"/>
          <p:nvPr/>
        </p:nvSpPr>
        <p:spPr>
          <a:xfrm>
            <a:off x="767255" y="447108"/>
            <a:ext cx="3592429" cy="584775"/>
          </a:xfrm>
          <a:prstGeom prst="rect">
            <a:avLst/>
          </a:prstGeom>
          <a:noFill/>
        </p:spPr>
        <p:txBody>
          <a:bodyPr wrap="square" rtlCol="0">
            <a:spAutoFit/>
            <a:scene3d>
              <a:camera prst="orthographicFront"/>
              <a:lightRig rig="threePt" dir="t"/>
            </a:scene3d>
            <a:sp3d contourW="12700"/>
          </a:bodyPr>
          <a:lstStyle>
            <a:defPPr>
              <a:defRPr lang="zh-CN"/>
            </a:defPPr>
            <a:lvl1pPr>
              <a:defRPr sz="1200">
                <a:solidFill>
                  <a:schemeClr val="tx1">
                    <a:lumMod val="75000"/>
                    <a:lumOff val="25000"/>
                  </a:schemeClr>
                </a:solidFill>
                <a:latin typeface="EngraversGothic BT" panose="020B0507020203020204" pitchFamily="34" charset="0"/>
              </a:defRPr>
            </a:lvl1pPr>
          </a:lstStyle>
          <a:p>
            <a:pPr lvl="0">
              <a:defRPr/>
            </a:pPr>
            <a:r>
              <a:rPr lang="en-US" altLang="zh-CN" sz="3200" b="1" dirty="0">
                <a:latin typeface="Microsoft YaHei" panose="020B0503020204020204" pitchFamily="34" charset="-122"/>
                <a:ea typeface="Microsoft YaHei" panose="020B0503020204020204" pitchFamily="34" charset="-122"/>
              </a:rPr>
              <a:t>3-1. </a:t>
            </a:r>
            <a:r>
              <a:rPr lang="zh-CN" altLang="en-US" sz="3200" b="1" dirty="0">
                <a:latin typeface="Microsoft YaHei" panose="020B0503020204020204" pitchFamily="34" charset="-122"/>
                <a:ea typeface="Microsoft YaHei" panose="020B0503020204020204" pitchFamily="34" charset="-122"/>
              </a:rPr>
              <a:t>物流成本</a:t>
            </a:r>
            <a:endParaRPr kumimoji="0" lang="en-US" sz="3200" b="1" u="none" strike="noStrike" kern="1200" cap="none" spc="0" normalizeH="0" baseline="0" noProof="0" dirty="0">
              <a:ln>
                <a:noFill/>
              </a:ln>
              <a:solidFill>
                <a:prstClr val="black">
                  <a:lumMod val="75000"/>
                  <a:lumOff val="25000"/>
                </a:prstClr>
              </a:solidFill>
              <a:effectLst/>
              <a:uLnTx/>
              <a:uFillTx/>
              <a:latin typeface="Microsoft YaHei" panose="020B0503020204020204" pitchFamily="34" charset="-122"/>
              <a:ea typeface="Microsoft YaHei" panose="020B0503020204020204" pitchFamily="34" charset="-122"/>
            </a:endParaRPr>
          </a:p>
        </p:txBody>
      </p:sp>
      <p:sp>
        <p:nvSpPr>
          <p:cNvPr id="39" name="矩形 1">
            <a:extLst>
              <a:ext uri="{FF2B5EF4-FFF2-40B4-BE49-F238E27FC236}">
                <a16:creationId xmlns:a16="http://schemas.microsoft.com/office/drawing/2014/main" id="{F9345D84-1439-4AAA-AE57-48A876335F5A}"/>
              </a:ext>
            </a:extLst>
          </p:cNvPr>
          <p:cNvSpPr/>
          <p:nvPr/>
        </p:nvSpPr>
        <p:spPr>
          <a:xfrm>
            <a:off x="485988" y="2637475"/>
            <a:ext cx="10839351" cy="1186774"/>
          </a:xfrm>
          <a:prstGeom prst="rect">
            <a:avLst/>
          </a:prstGeom>
          <a:solidFill>
            <a:srgbClr val="E3EDF7"/>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7" name="Rectangle 36">
            <a:extLst>
              <a:ext uri="{FF2B5EF4-FFF2-40B4-BE49-F238E27FC236}">
                <a16:creationId xmlns:a16="http://schemas.microsoft.com/office/drawing/2014/main" id="{C040B61B-EBE2-4F34-B1E0-34C8AF5B5B73}"/>
              </a:ext>
            </a:extLst>
          </p:cNvPr>
          <p:cNvSpPr/>
          <p:nvPr/>
        </p:nvSpPr>
        <p:spPr>
          <a:xfrm>
            <a:off x="1245476" y="4548177"/>
            <a:ext cx="10224474" cy="1938992"/>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通过山姆自营电商平台（</a:t>
            </a:r>
            <a:r>
              <a:rPr lang="en-US" altLang="zh-CN" sz="2000" dirty="0">
                <a:latin typeface="微软雅黑" panose="020B0503020204020204" pitchFamily="34" charset="-122"/>
                <a:ea typeface="微软雅黑" panose="020B0503020204020204" pitchFamily="34" charset="-122"/>
              </a:rPr>
              <a:t>samsclub.cn</a:t>
            </a:r>
            <a:r>
              <a:rPr lang="zh-CN" altLang="en-US" sz="2000" dirty="0">
                <a:latin typeface="微软雅黑" panose="020B0503020204020204" pitchFamily="34" charset="-122"/>
                <a:ea typeface="微软雅黑" panose="020B0503020204020204" pitchFamily="34" charset="-122"/>
              </a:rPr>
              <a:t>和山姆</a:t>
            </a:r>
            <a:r>
              <a:rPr lang="en-US" altLang="zh-CN" sz="2000" dirty="0">
                <a:latin typeface="微软雅黑" panose="020B0503020204020204" pitchFamily="34" charset="-122"/>
                <a:ea typeface="微软雅黑" panose="020B0503020204020204" pitchFamily="34" charset="-122"/>
              </a:rPr>
              <a:t>App)</a:t>
            </a:r>
            <a:r>
              <a:rPr lang="zh-CN" altLang="en-US" sz="2000" dirty="0">
                <a:latin typeface="微软雅黑" panose="020B0503020204020204" pitchFamily="34" charset="-122"/>
                <a:ea typeface="微软雅黑" panose="020B0503020204020204" pitchFamily="34" charset="-122"/>
              </a:rPr>
              <a:t>、山姆京东旗舰店、山姆京东全球购等平台享受高效便捷的配送服务</a:t>
            </a:r>
          </a:p>
          <a:p>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ko-KR" sz="2000" dirty="0">
                <a:latin typeface="微软雅黑" panose="020B0503020204020204" pitchFamily="34" charset="-122"/>
                <a:ea typeface="微软雅黑" panose="020B0503020204020204" pitchFamily="34" charset="-122"/>
              </a:rPr>
              <a:t>⼭姆已正式上线京东到家，成为首个入驻京东到家的付费会员制商家。</a:t>
            </a:r>
            <a:r>
              <a:rPr lang="zh-CN" altLang="en-US" sz="2000" dirty="0">
                <a:latin typeface="微软雅黑" panose="020B0503020204020204" pitchFamily="34" charset="-122"/>
                <a:ea typeface="微软雅黑" panose="020B0503020204020204" pitchFamily="34" charset="-122"/>
              </a:rPr>
              <a:t>高</a:t>
            </a:r>
            <a:r>
              <a:rPr lang="zh-CN" altLang="ko-KR" sz="2000" dirty="0">
                <a:latin typeface="微软雅黑" panose="020B0503020204020204" pitchFamily="34" charset="-122"/>
                <a:ea typeface="微软雅黑" panose="020B0503020204020204" pitchFamily="34" charset="-122"/>
              </a:rPr>
              <a:t>品质</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生</a:t>
            </a:r>
            <a:r>
              <a:rPr lang="zh-CN" altLang="ko-KR" sz="2000" dirty="0">
                <a:latin typeface="微软雅黑" panose="020B0503020204020204" pitchFamily="34" charset="-122"/>
                <a:ea typeface="微软雅黑" panose="020B0503020204020204" pitchFamily="34" charset="-122"/>
              </a:rPr>
              <a:t>鲜的</a:t>
            </a:r>
            <a:r>
              <a:rPr lang="zh-CN" altLang="en-US" sz="2000" dirty="0">
                <a:latin typeface="微软雅黑" panose="020B0503020204020204" pitchFamily="34" charset="-122"/>
                <a:ea typeface="微软雅黑" panose="020B0503020204020204" pitchFamily="34" charset="-122"/>
              </a:rPr>
              <a:t>一小时</a:t>
            </a:r>
            <a:r>
              <a:rPr lang="zh-CN" altLang="ko-KR" sz="2000" dirty="0">
                <a:latin typeface="微软雅黑" panose="020B0503020204020204" pitchFamily="34" charset="-122"/>
                <a:ea typeface="微软雅黑" panose="020B0503020204020204" pitchFamily="34" charset="-122"/>
              </a:rPr>
              <a:t>送达需求，延伸</a:t>
            </a:r>
            <a:r>
              <a:rPr lang="zh-CN" altLang="en-US" sz="2000" dirty="0">
                <a:latin typeface="微软雅黑" panose="020B0503020204020204" pitchFamily="34" charset="-122"/>
                <a:ea typeface="微软雅黑" panose="020B0503020204020204" pitchFamily="34" charset="-122"/>
              </a:rPr>
              <a:t>至</a:t>
            </a:r>
            <a:r>
              <a:rPr lang="zh-CN" altLang="ko-KR" sz="2000" dirty="0">
                <a:latin typeface="微软雅黑" panose="020B0503020204020204" pitchFamily="34" charset="-122"/>
                <a:ea typeface="微软雅黑" panose="020B0503020204020204" pitchFamily="34" charset="-122"/>
              </a:rPr>
              <a:t>全国重点城市，</a:t>
            </a:r>
            <a:r>
              <a:rPr lang="zh-CN" altLang="en-US" sz="2000" dirty="0">
                <a:latin typeface="微软雅黑" panose="020B0503020204020204" pitchFamily="34" charset="-122"/>
                <a:ea typeface="微软雅黑" panose="020B0503020204020204" pitchFamily="34" charset="-122"/>
              </a:rPr>
              <a:t>大</a:t>
            </a:r>
            <a:r>
              <a:rPr lang="zh-CN" altLang="ko-KR" sz="2000" dirty="0">
                <a:latin typeface="微软雅黑" panose="020B0503020204020204" pitchFamily="34" charset="-122"/>
                <a:ea typeface="微软雅黑" panose="020B0503020204020204" pitchFamily="34" charset="-122"/>
              </a:rPr>
              <a:t>幅扩</a:t>
            </a:r>
            <a:r>
              <a:rPr lang="zh-CN" altLang="en-US" sz="2000" dirty="0">
                <a:latin typeface="微软雅黑" panose="020B0503020204020204" pitchFamily="34" charset="-122"/>
                <a:ea typeface="微软雅黑" panose="020B0503020204020204" pitchFamily="34" charset="-122"/>
              </a:rPr>
              <a:t>大山</a:t>
            </a:r>
            <a:r>
              <a:rPr lang="zh-CN" altLang="ko-KR" sz="2000" dirty="0">
                <a:latin typeface="微软雅黑" panose="020B0503020204020204" pitchFamily="34" charset="-122"/>
                <a:ea typeface="微软雅黑" panose="020B0503020204020204" pitchFamily="34" charset="-122"/>
              </a:rPr>
              <a:t>姆在这些城市的覆盖范国。</a:t>
            </a:r>
            <a:r>
              <a:rPr lang="zh-CN" altLang="en-US" sz="2000" dirty="0">
                <a:latin typeface="微软雅黑" panose="020B0503020204020204" pitchFamily="34" charset="-122"/>
                <a:ea typeface="微软雅黑" panose="020B0503020204020204" pitchFamily="34" charset="-122"/>
              </a:rPr>
              <a:t>山姆</a:t>
            </a:r>
            <a:r>
              <a:rPr lang="zh-CN" altLang="ko-KR" sz="2000" dirty="0">
                <a:latin typeface="微软雅黑" panose="020B0503020204020204" pitchFamily="34" charset="-122"/>
                <a:ea typeface="微软雅黑" panose="020B0503020204020204" pitchFamily="34" charset="-122"/>
              </a:rPr>
              <a:t>在京东到家上的销售额日环比增幅平均达到</a:t>
            </a:r>
            <a:r>
              <a:rPr lang="en-US" altLang="ko-KR" sz="2000" dirty="0">
                <a:latin typeface="微软雅黑" panose="020B0503020204020204" pitchFamily="34" charset="-122"/>
                <a:ea typeface="微软雅黑" panose="020B0503020204020204" pitchFamily="34" charset="-122"/>
              </a:rPr>
              <a:t>40%</a:t>
            </a:r>
            <a:r>
              <a:rPr lang="zh-CN" altLang="ko-KR" sz="2000" dirty="0">
                <a:latin typeface="微软雅黑" panose="020B0503020204020204" pitchFamily="34" charset="-122"/>
                <a:ea typeface="微软雅黑" panose="020B0503020204020204" pitchFamily="34" charset="-122"/>
              </a:rPr>
              <a:t>以上，</a:t>
            </a:r>
            <a:r>
              <a:rPr lang="zh-CN" altLang="en-US" sz="2000" dirty="0">
                <a:latin typeface="微软雅黑" panose="020B0503020204020204" pitchFamily="34" charset="-122"/>
                <a:ea typeface="微软雅黑" panose="020B0503020204020204" pitchFamily="34" charset="-122"/>
              </a:rPr>
              <a:t>平</a:t>
            </a:r>
            <a:r>
              <a:rPr lang="zh-CN" altLang="ko-KR" sz="2000" dirty="0">
                <a:latin typeface="微软雅黑" panose="020B0503020204020204" pitchFamily="34" charset="-122"/>
                <a:ea typeface="微软雅黑" panose="020B0503020204020204" pitchFamily="34" charset="-122"/>
              </a:rPr>
              <a:t>均配送时间只有</a:t>
            </a:r>
            <a:r>
              <a:rPr lang="en-US" altLang="ko-KR" sz="2000" dirty="0">
                <a:latin typeface="微软雅黑" panose="020B0503020204020204" pitchFamily="34" charset="-122"/>
                <a:ea typeface="微软雅黑" panose="020B0503020204020204" pitchFamily="34" charset="-122"/>
              </a:rPr>
              <a:t>40</a:t>
            </a:r>
            <a:r>
              <a:rPr lang="zh-CN" altLang="ko-KR" sz="2000" dirty="0">
                <a:latin typeface="微软雅黑" panose="020B0503020204020204" pitchFamily="34" charset="-122"/>
                <a:ea typeface="微软雅黑" panose="020B0503020204020204" pitchFamily="34" charset="-122"/>
              </a:rPr>
              <a:t>分钟左</a:t>
            </a:r>
            <a:r>
              <a:rPr lang="zh-CN" altLang="en-US" sz="2000" dirty="0">
                <a:latin typeface="微软雅黑" panose="020B0503020204020204" pitchFamily="34" charset="-122"/>
                <a:ea typeface="微软雅黑" panose="020B0503020204020204" pitchFamily="34" charset="-122"/>
              </a:rPr>
              <a:t>右</a:t>
            </a:r>
            <a:r>
              <a:rPr lang="zh-CN" altLang="ko-KR" sz="2000" dirty="0">
                <a:latin typeface="微软雅黑" panose="020B0503020204020204" pitchFamily="34" charset="-122"/>
                <a:ea typeface="微软雅黑" panose="020B0503020204020204" pitchFamily="34" charset="-122"/>
              </a:rPr>
              <a:t>。</a:t>
            </a:r>
            <a:endParaRPr lang="ko-KR" altLang="en-US" sz="2000" dirty="0">
              <a:latin typeface="微软雅黑" panose="020B0503020204020204" pitchFamily="34" charset="-122"/>
            </a:endParaRPr>
          </a:p>
        </p:txBody>
      </p:sp>
      <p:pic>
        <p:nvPicPr>
          <p:cNvPr id="19" name="Picture 2" descr="File:Sam's Club Logo 2020.svg - Wikimedia Commons">
            <a:extLst>
              <a:ext uri="{FF2B5EF4-FFF2-40B4-BE49-F238E27FC236}">
                <a16:creationId xmlns:a16="http://schemas.microsoft.com/office/drawing/2014/main" id="{4F782E3C-1FC2-434B-873A-8A1D27F7BA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504976" y="5594908"/>
            <a:ext cx="1695972" cy="40411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forbes-web.oss-accelerate.aliyuncs.com/user-443/20210902118364.jpg?x-oss-process=image/watermark,image_Y29weV8yMDE5LnBuZz94LW9zcy1wcm9jZXNzPWltYWdlL3Jlc2l6ZSxQXzIw,x_10,y_10">
            <a:extLst>
              <a:ext uri="{FF2B5EF4-FFF2-40B4-BE49-F238E27FC236}">
                <a16:creationId xmlns:a16="http://schemas.microsoft.com/office/drawing/2014/main" id="{C0BE59A8-471B-44AA-ACDE-302218C12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6583" y="1411616"/>
            <a:ext cx="4129496" cy="2756827"/>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32" name="Picture 8" descr="https://imgs.ebrun.com/resources/2018_04/2018_04_11/2018041132015234135351923_origin.jpg">
            <a:extLst>
              <a:ext uri="{FF2B5EF4-FFF2-40B4-BE49-F238E27FC236}">
                <a16:creationId xmlns:a16="http://schemas.microsoft.com/office/drawing/2014/main" id="{C85969E5-9747-4602-8E61-01601EAA245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0664" t="3581" r="10507"/>
          <a:stretch/>
        </p:blipFill>
        <p:spPr bwMode="auto">
          <a:xfrm>
            <a:off x="1338333" y="1408705"/>
            <a:ext cx="4225905" cy="275682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7880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4158</TotalTime>
  <Words>2643</Words>
  <Application>Microsoft Office PowerPoint</Application>
  <PresentationFormat>宽屏</PresentationFormat>
  <Paragraphs>192</Paragraphs>
  <Slides>22</Slides>
  <Notes>17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等线 Light</vt:lpstr>
      <vt:lpstr>FangSong</vt:lpstr>
      <vt:lpstr>微软雅黑</vt:lpstr>
      <vt:lpstr>微软雅黑</vt:lpstr>
      <vt:lpstr>맑은 고딕</vt:lpstr>
      <vt:lpstr>Arial</vt:lpstr>
      <vt:lpstr>Calibri</vt:lpstr>
      <vt:lpstr>Cambria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Tatjana</dc:creator>
  <cp:lastModifiedBy>ijinseog309@gmail.com</cp:lastModifiedBy>
  <cp:revision>280</cp:revision>
  <cp:lastPrinted>2022-02-27T13:23:10Z</cp:lastPrinted>
  <dcterms:created xsi:type="dcterms:W3CDTF">2022-02-23T03:20:29Z</dcterms:created>
  <dcterms:modified xsi:type="dcterms:W3CDTF">2024-09-12T06:01:41Z</dcterms:modified>
</cp:coreProperties>
</file>